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comments/comment1.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8" r:id="rId3"/>
    <p:sldId id="259" r:id="rId4"/>
    <p:sldId id="260" r:id="rId5"/>
    <p:sldId id="261" r:id="rId6"/>
    <p:sldId id="262" r:id="rId7"/>
    <p:sldId id="271" r:id="rId8"/>
    <p:sldId id="264" r:id="rId9"/>
    <p:sldId id="265" r:id="rId10"/>
    <p:sldId id="257" r:id="rId11"/>
    <p:sldId id="272" r:id="rId12"/>
    <p:sldId id="268" r:id="rId13"/>
    <p:sldId id="273" r:id="rId14"/>
    <p:sldId id="270" r:id="rId15"/>
    <p:sldId id="274" r:id="rId16"/>
    <p:sldId id="278" r:id="rId17"/>
    <p:sldId id="275" r:id="rId18"/>
    <p:sldId id="279" r:id="rId19"/>
    <p:sldId id="280" r:id="rId20"/>
  </p:sldIdLst>
  <p:sldSz cx="9144000" cy="5143500" type="screen16x9"/>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hreerang Mhatre" initials="SM" lastIdx="1" clrIdx="0">
    <p:extLst>
      <p:ext uri="{19B8F6BF-5375-455C-9EA6-DF929625EA0E}">
        <p15:presenceInfo xmlns:p15="http://schemas.microsoft.com/office/powerpoint/2012/main" userId="Shreerang Mhatre"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5BB40"/>
    <a:srgbClr val="99CC1F"/>
    <a:srgbClr val="8557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p:cViewPr varScale="1">
        <p:scale>
          <a:sx n="114" d="100"/>
          <a:sy n="114" d="100"/>
        </p:scale>
        <p:origin x="590" y="8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2-06-11T20:07:17.886" idx="1">
    <p:pos x="10" y="10"/>
    <p:text/>
    <p:extLst>
      <p:ext uri="{C676402C-5697-4E1C-873F-D02D1690AC5C}">
        <p15:threadingInfo xmlns:p15="http://schemas.microsoft.com/office/powerpoint/2012/main" timeZoneBias="-330"/>
      </p:ext>
    </p:extLst>
  </p:cm>
</p:cmLst>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 TemplatesWise.com">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800" y="3795886"/>
            <a:ext cx="7772400" cy="685899"/>
          </a:xfrm>
        </p:spPr>
        <p:txBody>
          <a:bodyPr/>
          <a:lstStyle>
            <a:lvl1pPr>
              <a:defRPr baseline="0">
                <a:solidFill>
                  <a:srgbClr val="85BB40"/>
                </a:solidFill>
              </a:defRPr>
            </a:lvl1pPr>
          </a:lstStyle>
          <a:p>
            <a:r>
              <a:rPr lang="en-US" noProof="0" dirty="0"/>
              <a:t>NAME OF PRESENTATION </a:t>
            </a:r>
          </a:p>
        </p:txBody>
      </p:sp>
      <p:sp>
        <p:nvSpPr>
          <p:cNvPr id="3" name="Subtitle 2"/>
          <p:cNvSpPr>
            <a:spLocks noGrp="1"/>
          </p:cNvSpPr>
          <p:nvPr>
            <p:ph type="subTitle" idx="1" hasCustomPrompt="1"/>
          </p:nvPr>
        </p:nvSpPr>
        <p:spPr>
          <a:xfrm>
            <a:off x="1371600" y="4303588"/>
            <a:ext cx="6400800" cy="521196"/>
          </a:xfrm>
        </p:spPr>
        <p:txBody>
          <a:bodyPr/>
          <a:lstStyle>
            <a:lvl1pPr marL="0" indent="0" algn="ctr">
              <a:buNone/>
              <a:defRPr>
                <a:solidFill>
                  <a:srgbClr val="85BB4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0" dirty="0"/>
              <a:t>Company Name</a:t>
            </a:r>
          </a:p>
        </p:txBody>
      </p:sp>
    </p:spTree>
    <p:extLst>
      <p:ext uri="{BB962C8B-B14F-4D97-AF65-F5344CB8AC3E}">
        <p14:creationId xmlns:p14="http://schemas.microsoft.com/office/powerpoint/2010/main" val="22446207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lide 03 - TemplatesWise.com">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title" idx="4294967295" hasCustomPrompt="1"/>
          </p:nvPr>
        </p:nvSpPr>
        <p:spPr>
          <a:xfrm>
            <a:off x="2699792" y="415354"/>
            <a:ext cx="5987008" cy="857250"/>
          </a:xfrm>
        </p:spPr>
        <p:txBody>
          <a:bodyPr/>
          <a:lstStyle>
            <a:lvl1pPr>
              <a:defRPr/>
            </a:lvl1pPr>
          </a:lstStyle>
          <a:p>
            <a:pPr algn="l"/>
            <a:r>
              <a:rPr lang="en-US" noProof="0" dirty="0">
                <a:solidFill>
                  <a:srgbClr val="85BB40"/>
                </a:solidFill>
              </a:rPr>
              <a:t>Title</a:t>
            </a:r>
          </a:p>
        </p:txBody>
      </p:sp>
      <p:sp>
        <p:nvSpPr>
          <p:cNvPr id="8" name="Content Placeholder 2"/>
          <p:cNvSpPr>
            <a:spLocks noGrp="1"/>
          </p:cNvSpPr>
          <p:nvPr>
            <p:ph idx="4294967295" hasCustomPrompt="1"/>
          </p:nvPr>
        </p:nvSpPr>
        <p:spPr>
          <a:xfrm>
            <a:off x="2699792" y="1409526"/>
            <a:ext cx="5987008" cy="3394472"/>
          </a:xfrm>
        </p:spPr>
        <p:txBody>
          <a:bodyPr/>
          <a:lstStyle>
            <a:lvl1pPr marL="0" indent="0">
              <a:buNone/>
              <a:defRPr/>
            </a:lvl1pPr>
          </a:lstStyle>
          <a:p>
            <a:pPr lvl="0"/>
            <a:r>
              <a:rPr lang="en-US" noProof="0" dirty="0" err="1">
                <a:solidFill>
                  <a:srgbClr val="85BB40"/>
                </a:solidFill>
              </a:rPr>
              <a:t>Lorem</a:t>
            </a:r>
            <a:r>
              <a:rPr lang="en-US" noProof="0" dirty="0">
                <a:solidFill>
                  <a:srgbClr val="85BB40"/>
                </a:solidFill>
              </a:rPr>
              <a:t> </a:t>
            </a:r>
            <a:r>
              <a:rPr lang="en-US" noProof="0" dirty="0" err="1">
                <a:solidFill>
                  <a:srgbClr val="85BB40"/>
                </a:solidFill>
              </a:rPr>
              <a:t>ipsum</a:t>
            </a:r>
            <a:r>
              <a:rPr lang="en-US" noProof="0" dirty="0">
                <a:solidFill>
                  <a:srgbClr val="85BB40"/>
                </a:solidFill>
              </a:rPr>
              <a:t> dolor sit </a:t>
            </a:r>
            <a:r>
              <a:rPr lang="en-US" noProof="0" dirty="0" err="1">
                <a:solidFill>
                  <a:srgbClr val="85BB40"/>
                </a:solidFill>
              </a:rPr>
              <a:t>amet</a:t>
            </a:r>
            <a:r>
              <a:rPr lang="en-US" noProof="0" dirty="0">
                <a:solidFill>
                  <a:srgbClr val="85BB40"/>
                </a:solidFill>
              </a:rPr>
              <a:t>, </a:t>
            </a:r>
            <a:r>
              <a:rPr lang="en-US" noProof="0" dirty="0" err="1">
                <a:solidFill>
                  <a:srgbClr val="85BB40"/>
                </a:solidFill>
              </a:rPr>
              <a:t>consectetur</a:t>
            </a:r>
            <a:r>
              <a:rPr lang="en-US" noProof="0" dirty="0">
                <a:solidFill>
                  <a:srgbClr val="85BB40"/>
                </a:solidFill>
              </a:rPr>
              <a:t> </a:t>
            </a:r>
            <a:r>
              <a:rPr lang="en-US" noProof="0" dirty="0" err="1">
                <a:solidFill>
                  <a:srgbClr val="85BB40"/>
                </a:solidFill>
              </a:rPr>
              <a:t>adipisicing</a:t>
            </a:r>
            <a:r>
              <a:rPr lang="en-US" noProof="0" dirty="0">
                <a:solidFill>
                  <a:srgbClr val="85BB40"/>
                </a:solidFill>
              </a:rPr>
              <a:t> </a:t>
            </a:r>
            <a:r>
              <a:rPr lang="en-US" noProof="0" dirty="0" err="1">
                <a:solidFill>
                  <a:srgbClr val="85BB40"/>
                </a:solidFill>
              </a:rPr>
              <a:t>elit</a:t>
            </a:r>
            <a:r>
              <a:rPr lang="en-US" noProof="0" dirty="0">
                <a:solidFill>
                  <a:srgbClr val="85BB40"/>
                </a:solidFill>
              </a:rPr>
              <a:t>, </a:t>
            </a:r>
            <a:r>
              <a:rPr lang="en-US" noProof="0" dirty="0" err="1">
                <a:solidFill>
                  <a:srgbClr val="85BB40"/>
                </a:solidFill>
              </a:rPr>
              <a:t>sed</a:t>
            </a:r>
            <a:r>
              <a:rPr lang="en-US" noProof="0" dirty="0">
                <a:solidFill>
                  <a:srgbClr val="85BB40"/>
                </a:solidFill>
              </a:rPr>
              <a:t> do </a:t>
            </a:r>
            <a:r>
              <a:rPr lang="en-US" noProof="0" dirty="0" err="1">
                <a:solidFill>
                  <a:srgbClr val="85BB40"/>
                </a:solidFill>
              </a:rPr>
              <a:t>eiusmod</a:t>
            </a:r>
            <a:r>
              <a:rPr lang="en-US" noProof="0" dirty="0">
                <a:solidFill>
                  <a:srgbClr val="85BB40"/>
                </a:solidFill>
              </a:rPr>
              <a:t> </a:t>
            </a:r>
            <a:r>
              <a:rPr lang="en-US" noProof="0" dirty="0" err="1">
                <a:solidFill>
                  <a:srgbClr val="85BB40"/>
                </a:solidFill>
              </a:rPr>
              <a:t>tempor</a:t>
            </a:r>
            <a:r>
              <a:rPr lang="en-US" noProof="0" dirty="0">
                <a:solidFill>
                  <a:srgbClr val="85BB40"/>
                </a:solidFill>
              </a:rPr>
              <a:t> </a:t>
            </a:r>
            <a:r>
              <a:rPr lang="en-US" noProof="0" dirty="0" err="1">
                <a:solidFill>
                  <a:srgbClr val="85BB40"/>
                </a:solidFill>
              </a:rPr>
              <a:t>incididunt</a:t>
            </a:r>
            <a:r>
              <a:rPr lang="en-US" noProof="0" dirty="0">
                <a:solidFill>
                  <a:srgbClr val="85BB40"/>
                </a:solidFill>
              </a:rPr>
              <a:t> </a:t>
            </a:r>
            <a:r>
              <a:rPr lang="en-US" noProof="0" dirty="0" err="1">
                <a:solidFill>
                  <a:srgbClr val="85BB40"/>
                </a:solidFill>
              </a:rPr>
              <a:t>ut</a:t>
            </a:r>
            <a:r>
              <a:rPr lang="en-US" noProof="0" dirty="0">
                <a:solidFill>
                  <a:srgbClr val="85BB40"/>
                </a:solidFill>
              </a:rPr>
              <a:t> </a:t>
            </a:r>
            <a:r>
              <a:rPr lang="en-US" noProof="0" dirty="0" err="1">
                <a:solidFill>
                  <a:srgbClr val="85BB40"/>
                </a:solidFill>
              </a:rPr>
              <a:t>labore</a:t>
            </a:r>
            <a:r>
              <a:rPr lang="en-US" noProof="0" dirty="0">
                <a:solidFill>
                  <a:srgbClr val="85BB40"/>
                </a:solidFill>
              </a:rPr>
              <a:t> et </a:t>
            </a:r>
            <a:r>
              <a:rPr lang="en-US" noProof="0" dirty="0" err="1">
                <a:solidFill>
                  <a:srgbClr val="85BB40"/>
                </a:solidFill>
              </a:rPr>
              <a:t>dolore</a:t>
            </a:r>
            <a:r>
              <a:rPr lang="en-US" noProof="0" dirty="0">
                <a:solidFill>
                  <a:srgbClr val="85BB40"/>
                </a:solidFill>
              </a:rPr>
              <a:t> magna </a:t>
            </a:r>
            <a:r>
              <a:rPr lang="en-US" noProof="0" dirty="0" err="1">
                <a:solidFill>
                  <a:srgbClr val="85BB40"/>
                </a:solidFill>
              </a:rPr>
              <a:t>aliqua</a:t>
            </a:r>
            <a:r>
              <a:rPr lang="en-US" noProof="0" dirty="0">
                <a:solidFill>
                  <a:srgbClr val="85BB40"/>
                </a:solidFill>
              </a:rPr>
              <a:t>.</a:t>
            </a:r>
          </a:p>
        </p:txBody>
      </p:sp>
    </p:spTree>
    <p:extLst>
      <p:ext uri="{BB962C8B-B14F-4D97-AF65-F5344CB8AC3E}">
        <p14:creationId xmlns:p14="http://schemas.microsoft.com/office/powerpoint/2010/main" val="2093456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lide 02 - TemplatesWise.com">
    <p:spTree>
      <p:nvGrpSpPr>
        <p:cNvPr id="1" name=""/>
        <p:cNvGrpSpPr/>
        <p:nvPr/>
      </p:nvGrpSpPr>
      <p:grpSpPr>
        <a:xfrm>
          <a:off x="0" y="0"/>
          <a:ext cx="0" cy="0"/>
          <a:chOff x="0" y="0"/>
          <a:chExt cx="0" cy="0"/>
        </a:xfrm>
      </p:grpSpPr>
      <p:sp>
        <p:nvSpPr>
          <p:cNvPr id="7" name="Title 1"/>
          <p:cNvSpPr>
            <a:spLocks noGrp="1"/>
          </p:cNvSpPr>
          <p:nvPr>
            <p:ph type="title" idx="4294967295" hasCustomPrompt="1"/>
          </p:nvPr>
        </p:nvSpPr>
        <p:spPr>
          <a:xfrm>
            <a:off x="457200" y="415354"/>
            <a:ext cx="8229600" cy="857250"/>
          </a:xfrm>
        </p:spPr>
        <p:txBody>
          <a:bodyPr/>
          <a:lstStyle>
            <a:lvl1pPr>
              <a:defRPr/>
            </a:lvl1pPr>
          </a:lstStyle>
          <a:p>
            <a:r>
              <a:rPr lang="en-US" noProof="0" dirty="0">
                <a:solidFill>
                  <a:srgbClr val="85BB40"/>
                </a:solidFill>
              </a:rPr>
              <a:t>Title</a:t>
            </a:r>
          </a:p>
        </p:txBody>
      </p:sp>
      <p:sp>
        <p:nvSpPr>
          <p:cNvPr id="8" name="Content Placeholder 2"/>
          <p:cNvSpPr>
            <a:spLocks noGrp="1"/>
          </p:cNvSpPr>
          <p:nvPr>
            <p:ph idx="4294967295" hasCustomPrompt="1"/>
          </p:nvPr>
        </p:nvSpPr>
        <p:spPr>
          <a:xfrm>
            <a:off x="457200" y="1409526"/>
            <a:ext cx="8229600" cy="3394472"/>
          </a:xfrm>
        </p:spPr>
        <p:txBody>
          <a:bodyPr/>
          <a:lstStyle>
            <a:lvl1pPr marL="0" indent="0" algn="ctr">
              <a:buNone/>
              <a:defRPr/>
            </a:lvl1pPr>
          </a:lstStyle>
          <a:p>
            <a:pPr lvl="0"/>
            <a:r>
              <a:rPr lang="en-US" noProof="0" dirty="0" err="1">
                <a:solidFill>
                  <a:srgbClr val="85BB40"/>
                </a:solidFill>
              </a:rPr>
              <a:t>Lorem</a:t>
            </a:r>
            <a:r>
              <a:rPr lang="en-US" noProof="0" dirty="0">
                <a:solidFill>
                  <a:srgbClr val="85BB40"/>
                </a:solidFill>
              </a:rPr>
              <a:t> </a:t>
            </a:r>
            <a:r>
              <a:rPr lang="en-US" noProof="0" dirty="0" err="1">
                <a:solidFill>
                  <a:srgbClr val="85BB40"/>
                </a:solidFill>
              </a:rPr>
              <a:t>ipsum</a:t>
            </a:r>
            <a:r>
              <a:rPr lang="en-US" noProof="0" dirty="0">
                <a:solidFill>
                  <a:srgbClr val="85BB40"/>
                </a:solidFill>
              </a:rPr>
              <a:t> dolor sit </a:t>
            </a:r>
            <a:r>
              <a:rPr lang="en-US" noProof="0" dirty="0" err="1">
                <a:solidFill>
                  <a:srgbClr val="85BB40"/>
                </a:solidFill>
              </a:rPr>
              <a:t>amet</a:t>
            </a:r>
            <a:r>
              <a:rPr lang="en-US" noProof="0" dirty="0">
                <a:solidFill>
                  <a:srgbClr val="85BB40"/>
                </a:solidFill>
              </a:rPr>
              <a:t>, </a:t>
            </a:r>
            <a:r>
              <a:rPr lang="en-US" noProof="0" dirty="0" err="1">
                <a:solidFill>
                  <a:srgbClr val="85BB40"/>
                </a:solidFill>
              </a:rPr>
              <a:t>consectetur</a:t>
            </a:r>
            <a:r>
              <a:rPr lang="en-US" noProof="0" dirty="0">
                <a:solidFill>
                  <a:srgbClr val="85BB40"/>
                </a:solidFill>
              </a:rPr>
              <a:t> </a:t>
            </a:r>
            <a:r>
              <a:rPr lang="en-US" noProof="0" dirty="0" err="1">
                <a:solidFill>
                  <a:srgbClr val="85BB40"/>
                </a:solidFill>
              </a:rPr>
              <a:t>adipisicing</a:t>
            </a:r>
            <a:r>
              <a:rPr lang="en-US" noProof="0" dirty="0">
                <a:solidFill>
                  <a:srgbClr val="85BB40"/>
                </a:solidFill>
              </a:rPr>
              <a:t> </a:t>
            </a:r>
            <a:r>
              <a:rPr lang="en-US" noProof="0" dirty="0" err="1">
                <a:solidFill>
                  <a:srgbClr val="85BB40"/>
                </a:solidFill>
              </a:rPr>
              <a:t>elit</a:t>
            </a:r>
            <a:r>
              <a:rPr lang="en-US" noProof="0" dirty="0">
                <a:solidFill>
                  <a:srgbClr val="85BB40"/>
                </a:solidFill>
              </a:rPr>
              <a:t>, </a:t>
            </a:r>
            <a:r>
              <a:rPr lang="en-US" noProof="0" dirty="0" err="1">
                <a:solidFill>
                  <a:srgbClr val="85BB40"/>
                </a:solidFill>
              </a:rPr>
              <a:t>sed</a:t>
            </a:r>
            <a:r>
              <a:rPr lang="en-US" noProof="0" dirty="0">
                <a:solidFill>
                  <a:srgbClr val="85BB40"/>
                </a:solidFill>
              </a:rPr>
              <a:t> do </a:t>
            </a:r>
            <a:r>
              <a:rPr lang="en-US" noProof="0" dirty="0" err="1">
                <a:solidFill>
                  <a:srgbClr val="85BB40"/>
                </a:solidFill>
              </a:rPr>
              <a:t>eiusmod</a:t>
            </a:r>
            <a:r>
              <a:rPr lang="en-US" noProof="0" dirty="0">
                <a:solidFill>
                  <a:srgbClr val="85BB40"/>
                </a:solidFill>
              </a:rPr>
              <a:t> </a:t>
            </a:r>
            <a:r>
              <a:rPr lang="en-US" noProof="0" dirty="0" err="1">
                <a:solidFill>
                  <a:srgbClr val="85BB40"/>
                </a:solidFill>
              </a:rPr>
              <a:t>tempor</a:t>
            </a:r>
            <a:r>
              <a:rPr lang="en-US" noProof="0" dirty="0">
                <a:solidFill>
                  <a:srgbClr val="85BB40"/>
                </a:solidFill>
              </a:rPr>
              <a:t> </a:t>
            </a:r>
            <a:r>
              <a:rPr lang="en-US" noProof="0" dirty="0" err="1">
                <a:solidFill>
                  <a:srgbClr val="85BB40"/>
                </a:solidFill>
              </a:rPr>
              <a:t>incididunt</a:t>
            </a:r>
            <a:r>
              <a:rPr lang="en-US" noProof="0" dirty="0">
                <a:solidFill>
                  <a:srgbClr val="85BB40"/>
                </a:solidFill>
              </a:rPr>
              <a:t> </a:t>
            </a:r>
            <a:r>
              <a:rPr lang="en-US" noProof="0" dirty="0" err="1">
                <a:solidFill>
                  <a:srgbClr val="85BB40"/>
                </a:solidFill>
              </a:rPr>
              <a:t>ut</a:t>
            </a:r>
            <a:r>
              <a:rPr lang="en-US" noProof="0" dirty="0">
                <a:solidFill>
                  <a:srgbClr val="85BB40"/>
                </a:solidFill>
              </a:rPr>
              <a:t> </a:t>
            </a:r>
            <a:r>
              <a:rPr lang="en-US" noProof="0" dirty="0" err="1">
                <a:solidFill>
                  <a:srgbClr val="85BB40"/>
                </a:solidFill>
              </a:rPr>
              <a:t>labore</a:t>
            </a:r>
            <a:r>
              <a:rPr lang="en-US" noProof="0" dirty="0">
                <a:solidFill>
                  <a:srgbClr val="85BB40"/>
                </a:solidFill>
              </a:rPr>
              <a:t> et </a:t>
            </a:r>
            <a:r>
              <a:rPr lang="en-US" noProof="0" dirty="0" err="1">
                <a:solidFill>
                  <a:srgbClr val="85BB40"/>
                </a:solidFill>
              </a:rPr>
              <a:t>dolore</a:t>
            </a:r>
            <a:r>
              <a:rPr lang="en-US" noProof="0" dirty="0">
                <a:solidFill>
                  <a:srgbClr val="85BB40"/>
                </a:solidFill>
              </a:rPr>
              <a:t> magna </a:t>
            </a:r>
            <a:r>
              <a:rPr lang="en-US" noProof="0" dirty="0" err="1">
                <a:solidFill>
                  <a:srgbClr val="85BB40"/>
                </a:solidFill>
              </a:rPr>
              <a:t>aliqua</a:t>
            </a:r>
            <a:r>
              <a:rPr lang="en-US" noProof="0" dirty="0">
                <a:solidFill>
                  <a:srgbClr val="85BB40"/>
                </a:solidFill>
              </a:rPr>
              <a:t>.</a:t>
            </a:r>
          </a:p>
        </p:txBody>
      </p:sp>
    </p:spTree>
    <p:extLst>
      <p:ext uri="{BB962C8B-B14F-4D97-AF65-F5344CB8AC3E}">
        <p14:creationId xmlns:p14="http://schemas.microsoft.com/office/powerpoint/2010/main" val="413017119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jp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noProof="0"/>
              <a:t>Click to edit Master title style</a:t>
            </a:r>
            <a:endParaRPr lang="en-US" noProof="0" dirty="0"/>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9E78AEF2-36E9-475C-A824-EFBC0BED3621}" type="datetimeFigureOut">
              <a:rPr lang="en-US" noProof="0" smtClean="0"/>
              <a:t>6/13/2022</a:t>
            </a:fld>
            <a:endParaRPr lang="en-US" noProof="0" dirty="0"/>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noProof="0" dirty="0"/>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3091FB48-E422-475B-B501-3F3C2698B681}" type="slidenum">
              <a:rPr lang="en-US" noProof="0" smtClean="0"/>
              <a:t>‹#›</a:t>
            </a:fld>
            <a:endParaRPr lang="en-US" noProof="0" dirty="0"/>
          </a:p>
        </p:txBody>
      </p:sp>
    </p:spTree>
    <p:extLst>
      <p:ext uri="{BB962C8B-B14F-4D97-AF65-F5344CB8AC3E}">
        <p14:creationId xmlns:p14="http://schemas.microsoft.com/office/powerpoint/2010/main" val="446835591"/>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650" r:id="rId3"/>
  </p:sldLayoutIdLst>
  <p:txStyles>
    <p:titleStyle>
      <a:lvl1pPr algn="ctr" defTabSz="914400" rtl="0" eaLnBrk="1" latinLnBrk="0" hangingPunct="1">
        <a:spcBef>
          <a:spcPct val="0"/>
        </a:spcBef>
        <a:buNone/>
        <a:defRPr sz="4400" kern="1200">
          <a:solidFill>
            <a:srgbClr val="85BB40"/>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rgbClr val="85BB40"/>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rgbClr val="85BB40"/>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rgbClr val="85BB40"/>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rgbClr val="85BB40"/>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rgbClr val="85BB40"/>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comments" Target="../comments/comment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3795886"/>
            <a:ext cx="7772400" cy="632644"/>
          </a:xfrm>
        </p:spPr>
        <p:txBody>
          <a:bodyPr>
            <a:normAutofit fontScale="90000"/>
          </a:bodyPr>
          <a:lstStyle/>
          <a:p>
            <a:r>
              <a:rPr lang="en-US" dirty="0"/>
              <a:t>Sustainable Development</a:t>
            </a:r>
            <a:endParaRPr lang="en-US" dirty="0">
              <a:solidFill>
                <a:srgbClr val="85BB40"/>
              </a:solidFill>
            </a:endParaRPr>
          </a:p>
        </p:txBody>
      </p:sp>
      <p:sp>
        <p:nvSpPr>
          <p:cNvPr id="3" name="Subtitle 2"/>
          <p:cNvSpPr>
            <a:spLocks noGrp="1"/>
          </p:cNvSpPr>
          <p:nvPr>
            <p:ph type="subTitle" idx="1"/>
          </p:nvPr>
        </p:nvSpPr>
        <p:spPr>
          <a:xfrm>
            <a:off x="1371600" y="4299942"/>
            <a:ext cx="6400800" cy="576064"/>
          </a:xfrm>
        </p:spPr>
        <p:txBody>
          <a:bodyPr>
            <a:normAutofit lnSpcReduction="10000"/>
          </a:bodyPr>
          <a:lstStyle/>
          <a:p>
            <a:r>
              <a:rPr lang="en-US" dirty="0">
                <a:solidFill>
                  <a:srgbClr val="85BB40"/>
                </a:solidFill>
              </a:rPr>
              <a:t>BCE Group Project</a:t>
            </a:r>
          </a:p>
        </p:txBody>
      </p:sp>
    </p:spTree>
    <p:extLst>
      <p:ext uri="{BB962C8B-B14F-4D97-AF65-F5344CB8AC3E}">
        <p14:creationId xmlns:p14="http://schemas.microsoft.com/office/powerpoint/2010/main" val="2750205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idx="4294967295"/>
          </p:nvPr>
        </p:nvSpPr>
        <p:spPr>
          <a:xfrm>
            <a:off x="457200" y="415354"/>
            <a:ext cx="8229600" cy="857250"/>
          </a:xfrm>
        </p:spPr>
        <p:txBody>
          <a:bodyPr/>
          <a:lstStyle/>
          <a:p>
            <a:r>
              <a:rPr lang="en-US" dirty="0">
                <a:solidFill>
                  <a:srgbClr val="85BB40"/>
                </a:solidFill>
              </a:rPr>
              <a:t>Title</a:t>
            </a:r>
          </a:p>
        </p:txBody>
      </p:sp>
      <p:sp>
        <p:nvSpPr>
          <p:cNvPr id="5" name="Content Placeholder 2"/>
          <p:cNvSpPr>
            <a:spLocks noGrp="1"/>
          </p:cNvSpPr>
          <p:nvPr>
            <p:ph idx="4294967295"/>
          </p:nvPr>
        </p:nvSpPr>
        <p:spPr>
          <a:xfrm>
            <a:off x="457200" y="1409526"/>
            <a:ext cx="8229600" cy="3394472"/>
          </a:xfrm>
        </p:spPr>
        <p:txBody>
          <a:bodyPr/>
          <a:lstStyle/>
          <a:p>
            <a:pPr marL="0" indent="0" algn="ctr">
              <a:buNone/>
            </a:pPr>
            <a:r>
              <a:rPr lang="en-US" dirty="0" err="1">
                <a:solidFill>
                  <a:srgbClr val="85BB40"/>
                </a:solidFill>
              </a:rPr>
              <a:t>Lorem</a:t>
            </a:r>
            <a:r>
              <a:rPr lang="en-US" dirty="0">
                <a:solidFill>
                  <a:srgbClr val="85BB40"/>
                </a:solidFill>
              </a:rPr>
              <a:t> </a:t>
            </a:r>
            <a:r>
              <a:rPr lang="en-US" dirty="0" err="1">
                <a:solidFill>
                  <a:srgbClr val="85BB40"/>
                </a:solidFill>
              </a:rPr>
              <a:t>ipsum</a:t>
            </a:r>
            <a:r>
              <a:rPr lang="en-US" dirty="0">
                <a:solidFill>
                  <a:srgbClr val="85BB40"/>
                </a:solidFill>
              </a:rPr>
              <a:t> dolor sit </a:t>
            </a:r>
            <a:r>
              <a:rPr lang="en-US" dirty="0" err="1">
                <a:solidFill>
                  <a:srgbClr val="85BB40"/>
                </a:solidFill>
              </a:rPr>
              <a:t>amet</a:t>
            </a:r>
            <a:r>
              <a:rPr lang="en-US" dirty="0">
                <a:solidFill>
                  <a:srgbClr val="85BB40"/>
                </a:solidFill>
              </a:rPr>
              <a:t>, </a:t>
            </a:r>
            <a:r>
              <a:rPr lang="en-US" dirty="0" err="1">
                <a:solidFill>
                  <a:srgbClr val="85BB40"/>
                </a:solidFill>
              </a:rPr>
              <a:t>consectetuer</a:t>
            </a:r>
            <a:r>
              <a:rPr lang="en-US" dirty="0">
                <a:solidFill>
                  <a:srgbClr val="85BB40"/>
                </a:solidFill>
              </a:rPr>
              <a:t> </a:t>
            </a:r>
            <a:r>
              <a:rPr lang="en-US" dirty="0" err="1">
                <a:solidFill>
                  <a:srgbClr val="85BB40"/>
                </a:solidFill>
              </a:rPr>
              <a:t>adipiscing</a:t>
            </a:r>
            <a:r>
              <a:rPr lang="en-US" dirty="0">
                <a:solidFill>
                  <a:srgbClr val="85BB40"/>
                </a:solidFill>
              </a:rPr>
              <a:t> </a:t>
            </a:r>
            <a:r>
              <a:rPr lang="en-US" dirty="0" err="1">
                <a:solidFill>
                  <a:srgbClr val="85BB40"/>
                </a:solidFill>
              </a:rPr>
              <a:t>elit</a:t>
            </a:r>
            <a:r>
              <a:rPr lang="en-US" dirty="0">
                <a:solidFill>
                  <a:srgbClr val="85BB40"/>
                </a:solidFill>
              </a:rPr>
              <a:t>. </a:t>
            </a:r>
            <a:r>
              <a:rPr lang="en-US" dirty="0" err="1">
                <a:solidFill>
                  <a:srgbClr val="85BB40"/>
                </a:solidFill>
              </a:rPr>
              <a:t>Vivamus</a:t>
            </a:r>
            <a:r>
              <a:rPr lang="en-US" dirty="0">
                <a:solidFill>
                  <a:srgbClr val="85BB40"/>
                </a:solidFill>
              </a:rPr>
              <a:t> et magna. </a:t>
            </a:r>
            <a:r>
              <a:rPr lang="en-US" dirty="0" err="1">
                <a:solidFill>
                  <a:srgbClr val="85BB40"/>
                </a:solidFill>
              </a:rPr>
              <a:t>Fusce</a:t>
            </a:r>
            <a:r>
              <a:rPr lang="en-US" dirty="0">
                <a:solidFill>
                  <a:srgbClr val="85BB40"/>
                </a:solidFill>
              </a:rPr>
              <a:t> </a:t>
            </a:r>
            <a:r>
              <a:rPr lang="en-US" dirty="0" err="1">
                <a:solidFill>
                  <a:srgbClr val="85BB40"/>
                </a:solidFill>
              </a:rPr>
              <a:t>sed</a:t>
            </a:r>
            <a:r>
              <a:rPr lang="en-US" dirty="0">
                <a:solidFill>
                  <a:srgbClr val="85BB40"/>
                </a:solidFill>
              </a:rPr>
              <a:t> </a:t>
            </a:r>
            <a:r>
              <a:rPr lang="en-US" dirty="0" err="1">
                <a:solidFill>
                  <a:srgbClr val="85BB40"/>
                </a:solidFill>
              </a:rPr>
              <a:t>sem</a:t>
            </a:r>
            <a:r>
              <a:rPr lang="en-US" dirty="0">
                <a:solidFill>
                  <a:srgbClr val="85BB40"/>
                </a:solidFill>
              </a:rPr>
              <a:t> </a:t>
            </a:r>
            <a:r>
              <a:rPr lang="en-US" dirty="0" err="1">
                <a:solidFill>
                  <a:srgbClr val="85BB40"/>
                </a:solidFill>
              </a:rPr>
              <a:t>sed</a:t>
            </a:r>
            <a:r>
              <a:rPr lang="en-US" dirty="0">
                <a:solidFill>
                  <a:srgbClr val="85BB40"/>
                </a:solidFill>
              </a:rPr>
              <a:t> magna </a:t>
            </a:r>
            <a:r>
              <a:rPr lang="en-US" dirty="0" err="1">
                <a:solidFill>
                  <a:srgbClr val="85BB40"/>
                </a:solidFill>
              </a:rPr>
              <a:t>suscipit</a:t>
            </a:r>
            <a:r>
              <a:rPr lang="en-US" dirty="0">
                <a:solidFill>
                  <a:srgbClr val="85BB40"/>
                </a:solidFill>
              </a:rPr>
              <a:t> </a:t>
            </a:r>
            <a:r>
              <a:rPr lang="en-US" dirty="0" err="1">
                <a:solidFill>
                  <a:srgbClr val="85BB40"/>
                </a:solidFill>
              </a:rPr>
              <a:t>egestas</a:t>
            </a:r>
            <a:r>
              <a:rPr lang="en-US" dirty="0">
                <a:solidFill>
                  <a:srgbClr val="85BB40"/>
                </a:solidFill>
              </a:rPr>
              <a:t>. </a:t>
            </a:r>
          </a:p>
        </p:txBody>
      </p:sp>
      <p:pic>
        <p:nvPicPr>
          <p:cNvPr id="2" name="Picture 1">
            <a:extLst>
              <a:ext uri="{FF2B5EF4-FFF2-40B4-BE49-F238E27FC236}">
                <a16:creationId xmlns:a16="http://schemas.microsoft.com/office/drawing/2014/main" id="{A0529A41-FC17-4291-8FF0-5C5457ADA4BC}"/>
              </a:ext>
            </a:extLst>
          </p:cNvPr>
          <p:cNvPicPr>
            <a:picLocks noChangeAspect="1"/>
          </p:cNvPicPr>
          <p:nvPr/>
        </p:nvPicPr>
        <p:blipFill>
          <a:blip r:embed="rId2"/>
          <a:stretch>
            <a:fillRect/>
          </a:stretch>
        </p:blipFill>
        <p:spPr>
          <a:xfrm>
            <a:off x="359532" y="202598"/>
            <a:ext cx="8424936" cy="4738304"/>
          </a:xfrm>
          <a:prstGeom prst="rect">
            <a:avLst/>
          </a:prstGeom>
        </p:spPr>
      </p:pic>
    </p:spTree>
    <p:extLst>
      <p:ext uri="{BB962C8B-B14F-4D97-AF65-F5344CB8AC3E}">
        <p14:creationId xmlns:p14="http://schemas.microsoft.com/office/powerpoint/2010/main" val="39208432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EEFE2B-E561-4321-92EE-3FBCC6159D29}"/>
              </a:ext>
            </a:extLst>
          </p:cNvPr>
          <p:cNvSpPr>
            <a:spLocks noGrp="1"/>
          </p:cNvSpPr>
          <p:nvPr>
            <p:ph type="title" idx="4294967295"/>
          </p:nvPr>
        </p:nvSpPr>
        <p:spPr>
          <a:xfrm>
            <a:off x="323528" y="195486"/>
            <a:ext cx="8229600" cy="857250"/>
          </a:xfrm>
        </p:spPr>
        <p:txBody>
          <a:bodyPr/>
          <a:lstStyle/>
          <a:p>
            <a:pPr algn="l"/>
            <a:r>
              <a:rPr lang="en-IN" b="0" i="0" dirty="0">
                <a:effectLst/>
              </a:rPr>
              <a:t>India and Goal 7</a:t>
            </a:r>
            <a:endParaRPr lang="en-IN" dirty="0"/>
          </a:p>
        </p:txBody>
      </p:sp>
      <p:pic>
        <p:nvPicPr>
          <p:cNvPr id="4" name="Content Placeholder 3">
            <a:extLst>
              <a:ext uri="{FF2B5EF4-FFF2-40B4-BE49-F238E27FC236}">
                <a16:creationId xmlns:a16="http://schemas.microsoft.com/office/drawing/2014/main" id="{56CB556A-02FD-4843-81B2-E558512A8962}"/>
              </a:ext>
            </a:extLst>
          </p:cNvPr>
          <p:cNvPicPr>
            <a:picLocks noGrp="1" noChangeAspect="1"/>
          </p:cNvPicPr>
          <p:nvPr>
            <p:ph idx="4294967295"/>
          </p:nvPr>
        </p:nvPicPr>
        <p:blipFill>
          <a:blip r:embed="rId2">
            <a:duotone>
              <a:prstClr val="black"/>
              <a:schemeClr val="accent3">
                <a:tint val="45000"/>
                <a:satMod val="400000"/>
              </a:schemeClr>
            </a:duotone>
          </a:blip>
          <a:stretch>
            <a:fillRect/>
          </a:stretch>
        </p:blipFill>
        <p:spPr>
          <a:xfrm>
            <a:off x="5436096" y="178468"/>
            <a:ext cx="3456384" cy="4532660"/>
          </a:xfrm>
          <a:prstGeom prst="rect">
            <a:avLst/>
          </a:prstGeom>
        </p:spPr>
      </p:pic>
      <p:sp>
        <p:nvSpPr>
          <p:cNvPr id="7" name="TextBox 6">
            <a:extLst>
              <a:ext uri="{FF2B5EF4-FFF2-40B4-BE49-F238E27FC236}">
                <a16:creationId xmlns:a16="http://schemas.microsoft.com/office/drawing/2014/main" id="{B1218FDF-4597-4257-88E0-8353879AC377}"/>
              </a:ext>
            </a:extLst>
          </p:cNvPr>
          <p:cNvSpPr txBox="1"/>
          <p:nvPr/>
        </p:nvSpPr>
        <p:spPr>
          <a:xfrm>
            <a:off x="323528" y="1131590"/>
            <a:ext cx="5054706" cy="3139321"/>
          </a:xfrm>
          <a:prstGeom prst="rect">
            <a:avLst/>
          </a:prstGeom>
          <a:noFill/>
        </p:spPr>
        <p:txBody>
          <a:bodyPr wrap="square" rtlCol="0">
            <a:spAutoFit/>
          </a:bodyPr>
          <a:lstStyle/>
          <a:p>
            <a:r>
              <a:rPr lang="en-US" b="0" i="0" dirty="0">
                <a:solidFill>
                  <a:srgbClr val="85BB40"/>
                </a:solidFill>
                <a:effectLst/>
                <a:latin typeface="+mj-lt"/>
              </a:rPr>
              <a:t>India is projected to be a significant contributor to the rise in global energy demand, around one-quarter of the total. However, as of 2016, more than 207 million people in India do not have access to electricity. </a:t>
            </a:r>
          </a:p>
          <a:p>
            <a:r>
              <a:rPr lang="en-US" b="0" i="0" dirty="0">
                <a:solidFill>
                  <a:srgbClr val="85BB40"/>
                </a:solidFill>
                <a:effectLst/>
                <a:latin typeface="+mj-lt"/>
              </a:rPr>
              <a:t>The government’s National Solar Mission is playing an important role in the work towards renewable energy, and interventions in rural electrification and new ultra-mega power projects are moving India towards achieving universal energy access. Main sources of energy in </a:t>
            </a:r>
            <a:r>
              <a:rPr lang="en-US" b="0" i="0" dirty="0" err="1">
                <a:solidFill>
                  <a:srgbClr val="85BB40"/>
                </a:solidFill>
                <a:effectLst/>
                <a:latin typeface="+mj-lt"/>
              </a:rPr>
              <a:t>india</a:t>
            </a:r>
            <a:endParaRPr lang="en-IN" dirty="0">
              <a:solidFill>
                <a:srgbClr val="85BB40"/>
              </a:solidFill>
              <a:latin typeface="+mj-lt"/>
            </a:endParaRPr>
          </a:p>
        </p:txBody>
      </p:sp>
    </p:spTree>
    <p:extLst>
      <p:ext uri="{BB962C8B-B14F-4D97-AF65-F5344CB8AC3E}">
        <p14:creationId xmlns:p14="http://schemas.microsoft.com/office/powerpoint/2010/main" val="27185469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83C782-1153-4201-8BD2-D4FDDA1FC5EA}"/>
              </a:ext>
            </a:extLst>
          </p:cNvPr>
          <p:cNvSpPr>
            <a:spLocks noGrp="1"/>
          </p:cNvSpPr>
          <p:nvPr>
            <p:ph type="title" idx="4294967295"/>
          </p:nvPr>
        </p:nvSpPr>
        <p:spPr>
          <a:xfrm>
            <a:off x="2555776" y="17264"/>
            <a:ext cx="5987008" cy="857250"/>
          </a:xfrm>
        </p:spPr>
        <p:txBody>
          <a:bodyPr/>
          <a:lstStyle/>
          <a:p>
            <a:r>
              <a:rPr lang="en-IN" b="0" i="0" dirty="0">
                <a:effectLst/>
              </a:rPr>
              <a:t>Challenges</a:t>
            </a:r>
            <a:endParaRPr lang="en-IN" dirty="0"/>
          </a:p>
        </p:txBody>
      </p:sp>
      <p:sp>
        <p:nvSpPr>
          <p:cNvPr id="3" name="Content Placeholder 2">
            <a:extLst>
              <a:ext uri="{FF2B5EF4-FFF2-40B4-BE49-F238E27FC236}">
                <a16:creationId xmlns:a16="http://schemas.microsoft.com/office/drawing/2014/main" id="{F572ABCF-C219-4684-A1E3-51BB2BE633B5}"/>
              </a:ext>
            </a:extLst>
          </p:cNvPr>
          <p:cNvSpPr>
            <a:spLocks noGrp="1"/>
          </p:cNvSpPr>
          <p:nvPr>
            <p:ph idx="4294967295"/>
          </p:nvPr>
        </p:nvSpPr>
        <p:spPr>
          <a:xfrm>
            <a:off x="2627784" y="1059582"/>
            <a:ext cx="6408712" cy="3929484"/>
          </a:xfrm>
        </p:spPr>
        <p:txBody>
          <a:bodyPr>
            <a:normAutofit fontScale="40000" lnSpcReduction="20000"/>
          </a:bodyPr>
          <a:lstStyle/>
          <a:p>
            <a:pPr marL="0" indent="0">
              <a:buNone/>
            </a:pPr>
            <a:r>
              <a:rPr lang="en-US" b="0" i="0" dirty="0">
                <a:effectLst/>
                <a:latin typeface="+mj-lt"/>
              </a:rPr>
              <a:t>• The main problem is not of availability rather affordability. </a:t>
            </a:r>
          </a:p>
          <a:p>
            <a:pPr marL="0" indent="0">
              <a:buNone/>
            </a:pPr>
            <a:endParaRPr lang="en-US" b="0" i="0" dirty="0">
              <a:effectLst/>
              <a:latin typeface="+mj-lt"/>
            </a:endParaRPr>
          </a:p>
          <a:p>
            <a:pPr marL="0" indent="0">
              <a:buNone/>
            </a:pPr>
            <a:r>
              <a:rPr lang="en-US" b="0" i="0" dirty="0">
                <a:effectLst/>
                <a:latin typeface="+mj-lt"/>
              </a:rPr>
              <a:t>• Even though the number of household electrified is 96% but meaningful   </a:t>
            </a:r>
          </a:p>
          <a:p>
            <a:pPr marL="0" indent="0">
              <a:buNone/>
            </a:pPr>
            <a:r>
              <a:rPr lang="en-US" dirty="0">
                <a:latin typeface="+mj-lt"/>
              </a:rPr>
              <a:t>   </a:t>
            </a:r>
            <a:r>
              <a:rPr lang="en-US" b="0" i="0" dirty="0">
                <a:effectLst/>
                <a:latin typeface="+mj-lt"/>
              </a:rPr>
              <a:t>access is only 37%. The problem faced in states like Bihar, Jharkhand and </a:t>
            </a:r>
          </a:p>
          <a:p>
            <a:pPr marL="0" indent="0">
              <a:buNone/>
            </a:pPr>
            <a:r>
              <a:rPr lang="en-US" b="0" i="0" dirty="0">
                <a:effectLst/>
                <a:latin typeface="+mj-lt"/>
              </a:rPr>
              <a:t>   Uttar Pradesh is of connectivity while in case of Madhya Pradesh issue </a:t>
            </a:r>
          </a:p>
          <a:p>
            <a:pPr marL="0" indent="0">
              <a:buNone/>
            </a:pPr>
            <a:r>
              <a:rPr lang="en-US" b="0" i="0" dirty="0">
                <a:effectLst/>
                <a:latin typeface="+mj-lt"/>
              </a:rPr>
              <a:t>   is of reliability and quality. </a:t>
            </a:r>
          </a:p>
          <a:p>
            <a:pPr marL="0" indent="0">
              <a:buNone/>
            </a:pPr>
            <a:endParaRPr lang="en-US" b="0" i="0" dirty="0">
              <a:effectLst/>
              <a:latin typeface="+mj-lt"/>
            </a:endParaRPr>
          </a:p>
          <a:p>
            <a:pPr marL="0" indent="0">
              <a:buNone/>
            </a:pPr>
            <a:r>
              <a:rPr lang="en-US" b="0" i="0" dirty="0">
                <a:effectLst/>
                <a:latin typeface="+mj-lt"/>
              </a:rPr>
              <a:t>• In these states, some household don’t have connection due to unavailability of  </a:t>
            </a:r>
          </a:p>
          <a:p>
            <a:pPr marL="0" indent="0">
              <a:buNone/>
            </a:pPr>
            <a:r>
              <a:rPr lang="en-US" dirty="0">
                <a:latin typeface="+mj-lt"/>
              </a:rPr>
              <a:t>   </a:t>
            </a:r>
            <a:r>
              <a:rPr lang="en-US" b="0" i="0" dirty="0">
                <a:effectLst/>
                <a:latin typeface="+mj-lt"/>
              </a:rPr>
              <a:t>grid While majority of population have grid in the vicinity but they have </a:t>
            </a:r>
          </a:p>
          <a:p>
            <a:pPr marL="0" indent="0">
              <a:buNone/>
            </a:pPr>
            <a:r>
              <a:rPr lang="en-US" b="0" i="0" dirty="0">
                <a:effectLst/>
                <a:latin typeface="+mj-lt"/>
              </a:rPr>
              <a:t>   not taken connection due to lack of affordability. </a:t>
            </a:r>
          </a:p>
          <a:p>
            <a:pPr marL="0" indent="0">
              <a:buNone/>
            </a:pPr>
            <a:endParaRPr lang="en-US" b="0" i="0" dirty="0">
              <a:effectLst/>
              <a:latin typeface="+mj-lt"/>
            </a:endParaRPr>
          </a:p>
          <a:p>
            <a:pPr marL="0" indent="0">
              <a:buNone/>
            </a:pPr>
            <a:r>
              <a:rPr lang="en-US" b="0" i="0" dirty="0">
                <a:effectLst/>
                <a:latin typeface="+mj-lt"/>
              </a:rPr>
              <a:t>• One of the key challenges which India faces with regard to electricity is the </a:t>
            </a:r>
          </a:p>
          <a:p>
            <a:pPr marL="0" indent="0">
              <a:buNone/>
            </a:pPr>
            <a:r>
              <a:rPr lang="en-US" dirty="0">
                <a:latin typeface="+mj-lt"/>
              </a:rPr>
              <a:t>   </a:t>
            </a:r>
            <a:r>
              <a:rPr lang="en-US" b="0" i="0" dirty="0">
                <a:effectLst/>
                <a:latin typeface="+mj-lt"/>
              </a:rPr>
              <a:t>issue of distribution. </a:t>
            </a:r>
          </a:p>
          <a:p>
            <a:pPr marL="0" indent="0">
              <a:buNone/>
            </a:pPr>
            <a:endParaRPr lang="en-US" b="0" i="0" dirty="0">
              <a:effectLst/>
              <a:latin typeface="+mj-lt"/>
            </a:endParaRPr>
          </a:p>
          <a:p>
            <a:pPr marL="0" indent="0">
              <a:buNone/>
            </a:pPr>
            <a:r>
              <a:rPr lang="en-US" b="0" i="0" dirty="0">
                <a:effectLst/>
                <a:latin typeface="+mj-lt"/>
              </a:rPr>
              <a:t>• The major problem is to ensure the quality of supply even though households </a:t>
            </a:r>
          </a:p>
          <a:p>
            <a:pPr marL="0" indent="0">
              <a:buNone/>
            </a:pPr>
            <a:r>
              <a:rPr lang="en-US" dirty="0">
                <a:latin typeface="+mj-lt"/>
              </a:rPr>
              <a:t>   </a:t>
            </a:r>
            <a:r>
              <a:rPr lang="en-US" b="0" i="0" dirty="0">
                <a:effectLst/>
                <a:latin typeface="+mj-lt"/>
              </a:rPr>
              <a:t>have been electrified as in December 2016, 41 % of household experience </a:t>
            </a:r>
          </a:p>
          <a:p>
            <a:pPr marL="0" indent="0">
              <a:buNone/>
            </a:pPr>
            <a:r>
              <a:rPr lang="en-US" dirty="0">
                <a:latin typeface="+mj-lt"/>
              </a:rPr>
              <a:t>   </a:t>
            </a:r>
            <a:r>
              <a:rPr lang="en-US" b="0" i="0" dirty="0">
                <a:effectLst/>
                <a:latin typeface="+mj-lt"/>
              </a:rPr>
              <a:t>power cut for more than 15 hours per day even though considered as </a:t>
            </a:r>
          </a:p>
          <a:p>
            <a:pPr marL="0" indent="0">
              <a:buNone/>
            </a:pPr>
            <a:r>
              <a:rPr lang="en-US" dirty="0">
                <a:latin typeface="+mj-lt"/>
              </a:rPr>
              <a:t>   </a:t>
            </a:r>
            <a:r>
              <a:rPr lang="en-US" b="0" i="0" dirty="0">
                <a:effectLst/>
                <a:latin typeface="+mj-lt"/>
              </a:rPr>
              <a:t>electrified. </a:t>
            </a:r>
            <a:endParaRPr lang="en-IN" dirty="0">
              <a:latin typeface="+mj-lt"/>
            </a:endParaRPr>
          </a:p>
        </p:txBody>
      </p:sp>
    </p:spTree>
    <p:extLst>
      <p:ext uri="{BB962C8B-B14F-4D97-AF65-F5344CB8AC3E}">
        <p14:creationId xmlns:p14="http://schemas.microsoft.com/office/powerpoint/2010/main" val="28656010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03A104C-60BE-486E-8E98-BEABA48EA710}"/>
              </a:ext>
            </a:extLst>
          </p:cNvPr>
          <p:cNvPicPr>
            <a:picLocks noChangeAspect="1"/>
          </p:cNvPicPr>
          <p:nvPr/>
        </p:nvPicPr>
        <p:blipFill>
          <a:blip r:embed="rId2"/>
          <a:stretch>
            <a:fillRect/>
          </a:stretch>
        </p:blipFill>
        <p:spPr>
          <a:xfrm>
            <a:off x="348782" y="195486"/>
            <a:ext cx="8446436" cy="4752528"/>
          </a:xfrm>
          <a:prstGeom prst="rect">
            <a:avLst/>
          </a:prstGeom>
        </p:spPr>
      </p:pic>
    </p:spTree>
    <p:extLst>
      <p:ext uri="{BB962C8B-B14F-4D97-AF65-F5344CB8AC3E}">
        <p14:creationId xmlns:p14="http://schemas.microsoft.com/office/powerpoint/2010/main" val="7863697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AE0949-B207-4F8A-871A-65EBE1416E08}"/>
              </a:ext>
            </a:extLst>
          </p:cNvPr>
          <p:cNvSpPr>
            <a:spLocks noGrp="1"/>
          </p:cNvSpPr>
          <p:nvPr>
            <p:ph type="title" idx="4294967295"/>
          </p:nvPr>
        </p:nvSpPr>
        <p:spPr>
          <a:xfrm>
            <a:off x="2699792" y="123478"/>
            <a:ext cx="5832648" cy="792088"/>
          </a:xfrm>
        </p:spPr>
        <p:txBody>
          <a:bodyPr>
            <a:normAutofit/>
          </a:bodyPr>
          <a:lstStyle/>
          <a:p>
            <a:r>
              <a:rPr lang="en-IN" b="0" i="0" dirty="0">
                <a:effectLst/>
              </a:rPr>
              <a:t>National Solar Mission</a:t>
            </a:r>
            <a:endParaRPr lang="en-IN" dirty="0"/>
          </a:p>
        </p:txBody>
      </p:sp>
      <p:sp>
        <p:nvSpPr>
          <p:cNvPr id="3" name="Content Placeholder 2">
            <a:extLst>
              <a:ext uri="{FF2B5EF4-FFF2-40B4-BE49-F238E27FC236}">
                <a16:creationId xmlns:a16="http://schemas.microsoft.com/office/drawing/2014/main" id="{0A21BD33-2471-45C2-A4DD-58CE5BE76576}"/>
              </a:ext>
            </a:extLst>
          </p:cNvPr>
          <p:cNvSpPr>
            <a:spLocks noGrp="1"/>
          </p:cNvSpPr>
          <p:nvPr>
            <p:ph idx="4294967295"/>
          </p:nvPr>
        </p:nvSpPr>
        <p:spPr>
          <a:xfrm>
            <a:off x="2699792" y="987574"/>
            <a:ext cx="5987008" cy="4104456"/>
          </a:xfrm>
        </p:spPr>
        <p:txBody>
          <a:bodyPr>
            <a:normAutofit fontScale="47500" lnSpcReduction="20000"/>
          </a:bodyPr>
          <a:lstStyle/>
          <a:p>
            <a:pPr marL="0" indent="0">
              <a:buNone/>
            </a:pPr>
            <a:r>
              <a:rPr lang="en-US" b="0" i="0" dirty="0">
                <a:effectLst/>
                <a:latin typeface="+mj-lt"/>
              </a:rPr>
              <a:t> • The National Solar Mission is an initiative of the  Government of India and State Governments to promote solar power. </a:t>
            </a:r>
          </a:p>
          <a:p>
            <a:pPr marL="0" indent="0">
              <a:buNone/>
            </a:pPr>
            <a:r>
              <a:rPr lang="en-US" b="0" i="0" dirty="0">
                <a:effectLst/>
                <a:latin typeface="+mj-lt"/>
              </a:rPr>
              <a:t>• The mission is one of the several policies of the National Action Plan on Climate Change. </a:t>
            </a:r>
          </a:p>
          <a:p>
            <a:pPr marL="0" indent="0">
              <a:buNone/>
            </a:pPr>
            <a:r>
              <a:rPr lang="en-US" b="0" i="0" dirty="0">
                <a:effectLst/>
                <a:latin typeface="+mj-lt"/>
              </a:rPr>
              <a:t>• India increased its solar power generation capacity by nearly 5 times from 2,650 MW on 26 May 2014 to 12,288.83 MW on 31 March 2017. The country added 9,362.65 MW in 2017–18, the highest of any year. The original target of 20 GW was surpassed in 2018, four years ahead of the 2022 deadline.</a:t>
            </a:r>
          </a:p>
          <a:p>
            <a:pPr marL="0" indent="0">
              <a:buNone/>
            </a:pPr>
            <a:r>
              <a:rPr lang="en-US" b="0" i="0" dirty="0">
                <a:effectLst/>
                <a:latin typeface="+mj-lt"/>
              </a:rPr>
              <a:t>• In December 2014, the Government of India introduced a scheme to establish at least 25 solar parks and Ultra Mega Solar Power Projects to add over 20 GW of installed solar power capacity. </a:t>
            </a:r>
          </a:p>
          <a:p>
            <a:pPr marL="0" indent="0">
              <a:buNone/>
            </a:pPr>
            <a:r>
              <a:rPr lang="en-US" b="0" i="0" dirty="0">
                <a:effectLst/>
                <a:latin typeface="+mj-lt"/>
              </a:rPr>
              <a:t>• The Central Government provides financial support for the construction of these solar projects. </a:t>
            </a:r>
          </a:p>
          <a:p>
            <a:pPr marL="0" indent="0">
              <a:buNone/>
            </a:pPr>
            <a:r>
              <a:rPr lang="en-US" b="0" i="0" dirty="0">
                <a:effectLst/>
                <a:latin typeface="+mj-lt"/>
              </a:rPr>
              <a:t>• As of December 2016, the Central Government has provided in-principle approval to set up 34 solar parks across 21 states. Each power project has a minimum capacity of 500 MW.</a:t>
            </a:r>
            <a:endParaRPr lang="en-IN" dirty="0">
              <a:latin typeface="+mj-lt"/>
            </a:endParaRPr>
          </a:p>
        </p:txBody>
      </p:sp>
    </p:spTree>
    <p:extLst>
      <p:ext uri="{BB962C8B-B14F-4D97-AF65-F5344CB8AC3E}">
        <p14:creationId xmlns:p14="http://schemas.microsoft.com/office/powerpoint/2010/main" val="8114645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591049-D717-4227-AE2E-1053BBBBFFA5}"/>
              </a:ext>
            </a:extLst>
          </p:cNvPr>
          <p:cNvSpPr>
            <a:spLocks noGrp="1"/>
          </p:cNvSpPr>
          <p:nvPr>
            <p:ph type="title" idx="4294967295"/>
          </p:nvPr>
        </p:nvSpPr>
        <p:spPr>
          <a:xfrm>
            <a:off x="2195736" y="0"/>
            <a:ext cx="7128792" cy="857250"/>
          </a:xfrm>
        </p:spPr>
        <p:txBody>
          <a:bodyPr>
            <a:normAutofit/>
          </a:bodyPr>
          <a:lstStyle/>
          <a:p>
            <a:r>
              <a:rPr lang="en-IN" sz="3600" b="0" i="0" dirty="0">
                <a:effectLst/>
              </a:rPr>
              <a:t>Target for National Solar Mission </a:t>
            </a:r>
            <a:endParaRPr lang="en-IN" sz="3600" dirty="0"/>
          </a:p>
        </p:txBody>
      </p:sp>
      <p:sp>
        <p:nvSpPr>
          <p:cNvPr id="3" name="Content Placeholder 2">
            <a:extLst>
              <a:ext uri="{FF2B5EF4-FFF2-40B4-BE49-F238E27FC236}">
                <a16:creationId xmlns:a16="http://schemas.microsoft.com/office/drawing/2014/main" id="{73FEABE3-CC25-4D41-9265-C04BF0488933}"/>
              </a:ext>
            </a:extLst>
          </p:cNvPr>
          <p:cNvSpPr>
            <a:spLocks noGrp="1"/>
          </p:cNvSpPr>
          <p:nvPr>
            <p:ph idx="4294967295"/>
          </p:nvPr>
        </p:nvSpPr>
        <p:spPr>
          <a:xfrm>
            <a:off x="2627784" y="863189"/>
            <a:ext cx="6516216" cy="3816424"/>
          </a:xfrm>
        </p:spPr>
        <p:txBody>
          <a:bodyPr>
            <a:noAutofit/>
          </a:bodyPr>
          <a:lstStyle/>
          <a:p>
            <a:pPr marL="0" indent="0">
              <a:buNone/>
            </a:pPr>
            <a:r>
              <a:rPr lang="en-US" sz="2000" b="0" i="0" dirty="0">
                <a:effectLst/>
                <a:latin typeface="+mj-lt"/>
              </a:rPr>
              <a:t>The Target for National Solar Mission It had a set a target of 20,000 MW of grid-connected solar power by 2022. It was revised in June 2015 to 1,00,000 MW by 2022. </a:t>
            </a:r>
          </a:p>
          <a:p>
            <a:pPr marL="0" indent="0">
              <a:buNone/>
            </a:pPr>
            <a:r>
              <a:rPr lang="en-US" sz="2000" b="0" i="0" dirty="0">
                <a:effectLst/>
                <a:latin typeface="+mj-lt"/>
              </a:rPr>
              <a:t>The 100 GW solar power capacity has been divided into: </a:t>
            </a:r>
          </a:p>
          <a:p>
            <a:pPr marL="0" indent="0">
              <a:buNone/>
            </a:pPr>
            <a:r>
              <a:rPr lang="en-US" sz="2000" b="0" i="0" dirty="0">
                <a:effectLst/>
                <a:latin typeface="+mj-lt"/>
              </a:rPr>
              <a:t>1.Rooftop solar electricity generation – 40 GW </a:t>
            </a:r>
          </a:p>
          <a:p>
            <a:pPr marL="0" indent="0">
              <a:buNone/>
            </a:pPr>
            <a:r>
              <a:rPr lang="en-US" sz="2000" b="0" i="0" dirty="0">
                <a:effectLst/>
                <a:latin typeface="+mj-lt"/>
              </a:rPr>
              <a:t>2.Large and Medium Scale grid-connected solar projects –  </a:t>
            </a:r>
          </a:p>
          <a:p>
            <a:pPr marL="0" indent="0">
              <a:buNone/>
            </a:pPr>
            <a:r>
              <a:rPr lang="en-US" sz="2000" dirty="0">
                <a:latin typeface="+mj-lt"/>
              </a:rPr>
              <a:t>   </a:t>
            </a:r>
            <a:r>
              <a:rPr lang="en-US" sz="2000" b="0" i="0" dirty="0">
                <a:effectLst/>
                <a:latin typeface="+mj-lt"/>
              </a:rPr>
              <a:t>60 GW </a:t>
            </a:r>
          </a:p>
          <a:p>
            <a:pPr marL="0" indent="0">
              <a:buNone/>
            </a:pPr>
            <a:r>
              <a:rPr lang="en-US" sz="2000" b="0" i="0" dirty="0">
                <a:effectLst/>
                <a:latin typeface="+mj-lt"/>
              </a:rPr>
              <a:t>3.To achieve 15 million sq meters of solar thermal collector </a:t>
            </a:r>
          </a:p>
          <a:p>
            <a:pPr marL="0" indent="0">
              <a:buNone/>
            </a:pPr>
            <a:r>
              <a:rPr lang="en-US" sz="2000" dirty="0">
                <a:latin typeface="+mj-lt"/>
              </a:rPr>
              <a:t>   </a:t>
            </a:r>
            <a:r>
              <a:rPr lang="en-US" sz="2000" b="0" i="0" dirty="0">
                <a:effectLst/>
                <a:latin typeface="+mj-lt"/>
              </a:rPr>
              <a:t>area by 2017 and 20 million by 2022. </a:t>
            </a:r>
          </a:p>
          <a:p>
            <a:pPr marL="0" indent="0">
              <a:buNone/>
            </a:pPr>
            <a:r>
              <a:rPr lang="en-US" sz="2000" b="0" i="0" dirty="0">
                <a:effectLst/>
                <a:latin typeface="+mj-lt"/>
              </a:rPr>
              <a:t>4.To deploy 20 million solar lighting systems for rural areas  </a:t>
            </a:r>
          </a:p>
          <a:p>
            <a:pPr marL="0" indent="0">
              <a:buNone/>
            </a:pPr>
            <a:r>
              <a:rPr lang="en-US" sz="2000" dirty="0">
                <a:latin typeface="+mj-lt"/>
              </a:rPr>
              <a:t>    </a:t>
            </a:r>
            <a:r>
              <a:rPr lang="en-US" sz="2000" b="0" i="0" dirty="0">
                <a:effectLst/>
                <a:latin typeface="+mj-lt"/>
              </a:rPr>
              <a:t>by 2022.</a:t>
            </a:r>
            <a:endParaRPr lang="en-IN" sz="2000" dirty="0">
              <a:latin typeface="+mj-lt"/>
            </a:endParaRPr>
          </a:p>
        </p:txBody>
      </p:sp>
    </p:spTree>
    <p:extLst>
      <p:ext uri="{BB962C8B-B14F-4D97-AF65-F5344CB8AC3E}">
        <p14:creationId xmlns:p14="http://schemas.microsoft.com/office/powerpoint/2010/main" val="39409506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7A493EE7-AEE7-4827-9C44-59A5D38574BE}"/>
              </a:ext>
            </a:extLst>
          </p:cNvPr>
          <p:cNvPicPr>
            <a:picLocks noGrp="1" noChangeAspect="1"/>
          </p:cNvPicPr>
          <p:nvPr>
            <p:ph idx="4294967295"/>
          </p:nvPr>
        </p:nvPicPr>
        <p:blipFill>
          <a:blip r:embed="rId2"/>
          <a:stretch>
            <a:fillRect/>
          </a:stretch>
        </p:blipFill>
        <p:spPr>
          <a:xfrm>
            <a:off x="431540" y="242741"/>
            <a:ext cx="8280920" cy="4658018"/>
          </a:xfrm>
          <a:prstGeom prst="rect">
            <a:avLst/>
          </a:prstGeom>
        </p:spPr>
      </p:pic>
    </p:spTree>
    <p:extLst>
      <p:ext uri="{BB962C8B-B14F-4D97-AF65-F5344CB8AC3E}">
        <p14:creationId xmlns:p14="http://schemas.microsoft.com/office/powerpoint/2010/main" val="28461760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F23D9A-D896-4E68-AE82-4DB5E9671112}"/>
              </a:ext>
            </a:extLst>
          </p:cNvPr>
          <p:cNvSpPr>
            <a:spLocks noGrp="1"/>
          </p:cNvSpPr>
          <p:nvPr>
            <p:ph type="title" idx="4294967295"/>
          </p:nvPr>
        </p:nvSpPr>
        <p:spPr>
          <a:xfrm>
            <a:off x="2692068" y="267494"/>
            <a:ext cx="5987008" cy="857250"/>
          </a:xfrm>
        </p:spPr>
        <p:txBody>
          <a:bodyPr>
            <a:noAutofit/>
          </a:bodyPr>
          <a:lstStyle/>
          <a:p>
            <a:r>
              <a:rPr lang="en-US" sz="3200" b="0" i="0" dirty="0">
                <a:effectLst/>
              </a:rPr>
              <a:t>One Sun One World One Grid (OSOWOG)</a:t>
            </a:r>
            <a:endParaRPr lang="en-IN" sz="3200" dirty="0"/>
          </a:p>
        </p:txBody>
      </p:sp>
      <p:sp>
        <p:nvSpPr>
          <p:cNvPr id="3" name="Content Placeholder 2">
            <a:extLst>
              <a:ext uri="{FF2B5EF4-FFF2-40B4-BE49-F238E27FC236}">
                <a16:creationId xmlns:a16="http://schemas.microsoft.com/office/drawing/2014/main" id="{DC3E6505-83BD-487E-95A0-A37D976F3FEA}"/>
              </a:ext>
            </a:extLst>
          </p:cNvPr>
          <p:cNvSpPr>
            <a:spLocks noGrp="1"/>
          </p:cNvSpPr>
          <p:nvPr>
            <p:ph idx="4294967295"/>
          </p:nvPr>
        </p:nvSpPr>
        <p:spPr>
          <a:xfrm>
            <a:off x="2692068" y="1347614"/>
            <a:ext cx="6416436" cy="3168352"/>
          </a:xfrm>
        </p:spPr>
        <p:txBody>
          <a:bodyPr>
            <a:normAutofit/>
          </a:bodyPr>
          <a:lstStyle/>
          <a:p>
            <a:pPr marL="0" indent="0">
              <a:buNone/>
            </a:pPr>
            <a:r>
              <a:rPr lang="en-US" sz="2000" b="0" i="0" dirty="0">
                <a:effectLst/>
                <a:latin typeface="+mj-lt"/>
              </a:rPr>
              <a:t>   Under OSOWOG vision, India seeks to replicate its global solar leadership (International Solar Alliance) by encouraging the phased development of a single globally connected solar electricity grid to leverage the multiple benefits (Low cost, Zero pollution) of solar energy. </a:t>
            </a:r>
          </a:p>
          <a:p>
            <a:pPr marL="0" indent="0">
              <a:buNone/>
            </a:pPr>
            <a:r>
              <a:rPr lang="en-US" sz="2000" b="0" i="0" dirty="0">
                <a:effectLst/>
                <a:latin typeface="+mj-lt"/>
              </a:rPr>
              <a:t>    The ambitious OSOWOG will connect 140 countries through a common grid that will be used to transfer solar power.</a:t>
            </a:r>
            <a:endParaRPr lang="en-IN" sz="2000" dirty="0">
              <a:latin typeface="+mj-lt"/>
            </a:endParaRPr>
          </a:p>
        </p:txBody>
      </p:sp>
    </p:spTree>
    <p:extLst>
      <p:ext uri="{BB962C8B-B14F-4D97-AF65-F5344CB8AC3E}">
        <p14:creationId xmlns:p14="http://schemas.microsoft.com/office/powerpoint/2010/main" val="2026396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A478F9E7-F3D7-4587-9B23-612663984B33}"/>
              </a:ext>
            </a:extLst>
          </p:cNvPr>
          <p:cNvPicPr>
            <a:picLocks noChangeAspect="1"/>
          </p:cNvPicPr>
          <p:nvPr/>
        </p:nvPicPr>
        <p:blipFill>
          <a:blip r:embed="rId2"/>
          <a:stretch>
            <a:fillRect/>
          </a:stretch>
        </p:blipFill>
        <p:spPr>
          <a:xfrm>
            <a:off x="5148064" y="187124"/>
            <a:ext cx="3801702" cy="4769251"/>
          </a:xfrm>
          <a:prstGeom prst="rect">
            <a:avLst/>
          </a:prstGeom>
        </p:spPr>
      </p:pic>
      <p:sp>
        <p:nvSpPr>
          <p:cNvPr id="12" name="TextBox 11">
            <a:extLst>
              <a:ext uri="{FF2B5EF4-FFF2-40B4-BE49-F238E27FC236}">
                <a16:creationId xmlns:a16="http://schemas.microsoft.com/office/drawing/2014/main" id="{E9561423-45FB-4668-B145-1F25293C7789}"/>
              </a:ext>
            </a:extLst>
          </p:cNvPr>
          <p:cNvSpPr txBox="1"/>
          <p:nvPr/>
        </p:nvSpPr>
        <p:spPr>
          <a:xfrm>
            <a:off x="899592" y="216561"/>
            <a:ext cx="4392488" cy="369332"/>
          </a:xfrm>
          <a:prstGeom prst="rect">
            <a:avLst/>
          </a:prstGeom>
          <a:noFill/>
        </p:spPr>
        <p:txBody>
          <a:bodyPr wrap="square" rtlCol="0">
            <a:spAutoFit/>
          </a:bodyPr>
          <a:lstStyle/>
          <a:p>
            <a:endParaRPr lang="en-IN" dirty="0">
              <a:solidFill>
                <a:srgbClr val="85BB40"/>
              </a:solidFill>
              <a:latin typeface="+mj-lt"/>
            </a:endParaRPr>
          </a:p>
        </p:txBody>
      </p:sp>
      <p:sp>
        <p:nvSpPr>
          <p:cNvPr id="15" name="Rectangle 14">
            <a:extLst>
              <a:ext uri="{FF2B5EF4-FFF2-40B4-BE49-F238E27FC236}">
                <a16:creationId xmlns:a16="http://schemas.microsoft.com/office/drawing/2014/main" id="{6629F192-2AAD-4E2A-BE17-6DBE364B5591}"/>
              </a:ext>
            </a:extLst>
          </p:cNvPr>
          <p:cNvSpPr/>
          <p:nvPr/>
        </p:nvSpPr>
        <p:spPr>
          <a:xfrm>
            <a:off x="323528" y="1203598"/>
            <a:ext cx="4680520" cy="2304256"/>
          </a:xfrm>
          <a:prstGeom prst="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r>
              <a:rPr lang="en-US" b="0" i="0" dirty="0">
                <a:solidFill>
                  <a:srgbClr val="85BB40"/>
                </a:solidFill>
                <a:effectLst/>
                <a:latin typeface="+mj-lt"/>
              </a:rPr>
              <a:t>Everyone can help to make sure that we meet the Global Goals. Together we can ensure affordable and clean energy for all. </a:t>
            </a:r>
          </a:p>
          <a:p>
            <a:endParaRPr lang="en-US" dirty="0">
              <a:solidFill>
                <a:srgbClr val="85BB40"/>
              </a:solidFill>
              <a:latin typeface="+mj-lt"/>
            </a:endParaRPr>
          </a:p>
          <a:p>
            <a:r>
              <a:rPr lang="en-US" b="0" i="0" dirty="0">
                <a:solidFill>
                  <a:srgbClr val="85BB40"/>
                </a:solidFill>
                <a:effectLst/>
                <a:latin typeface="+mj-lt"/>
              </a:rPr>
              <a:t>At individual level, using energy judiciously in your everyday life can really make a difference. </a:t>
            </a:r>
            <a:endParaRPr lang="en-IN" dirty="0">
              <a:solidFill>
                <a:srgbClr val="85BB40"/>
              </a:solidFill>
              <a:latin typeface="+mj-lt"/>
            </a:endParaRPr>
          </a:p>
          <a:p>
            <a:pPr algn="ctr"/>
            <a:endParaRPr lang="en-IN" dirty="0"/>
          </a:p>
        </p:txBody>
      </p:sp>
    </p:spTree>
    <p:extLst>
      <p:ext uri="{BB962C8B-B14F-4D97-AF65-F5344CB8AC3E}">
        <p14:creationId xmlns:p14="http://schemas.microsoft.com/office/powerpoint/2010/main" val="22978612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9850CE-1D92-4ED6-BBA3-9DE911E54E0B}"/>
              </a:ext>
            </a:extLst>
          </p:cNvPr>
          <p:cNvSpPr>
            <a:spLocks noGrp="1"/>
          </p:cNvSpPr>
          <p:nvPr>
            <p:ph type="title" idx="4294967295"/>
          </p:nvPr>
        </p:nvSpPr>
        <p:spPr>
          <a:xfrm>
            <a:off x="457200" y="2143125"/>
            <a:ext cx="8229600" cy="857250"/>
          </a:xfrm>
        </p:spPr>
        <p:txBody>
          <a:bodyPr>
            <a:noAutofit/>
          </a:bodyPr>
          <a:lstStyle/>
          <a:p>
            <a:r>
              <a:rPr lang="en-IN" sz="9600" dirty="0">
                <a:latin typeface="CommercialScript BT" panose="03030803040807090C04" pitchFamily="66" charset="0"/>
              </a:rPr>
              <a:t>Thankyou</a:t>
            </a:r>
          </a:p>
        </p:txBody>
      </p:sp>
    </p:spTree>
    <p:extLst>
      <p:ext uri="{BB962C8B-B14F-4D97-AF65-F5344CB8AC3E}">
        <p14:creationId xmlns:p14="http://schemas.microsoft.com/office/powerpoint/2010/main" val="12694908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627784" y="483518"/>
            <a:ext cx="6275040" cy="1656184"/>
          </a:xfrm>
        </p:spPr>
        <p:txBody>
          <a:bodyPr>
            <a:normAutofit fontScale="90000"/>
          </a:bodyPr>
          <a:lstStyle/>
          <a:p>
            <a:r>
              <a:rPr lang="en-US" sz="4900" b="1" dirty="0"/>
              <a:t>Sustainable Development</a:t>
            </a:r>
            <a:br>
              <a:rPr lang="en-US" dirty="0"/>
            </a:br>
            <a:r>
              <a:rPr lang="en-US" sz="3600" dirty="0"/>
              <a:t>Affordable and Clean Energy</a:t>
            </a:r>
          </a:p>
        </p:txBody>
      </p:sp>
      <p:sp>
        <p:nvSpPr>
          <p:cNvPr id="3" name="Content Placeholder 2"/>
          <p:cNvSpPr>
            <a:spLocks noGrp="1"/>
          </p:cNvSpPr>
          <p:nvPr>
            <p:ph idx="4294967295"/>
          </p:nvPr>
        </p:nvSpPr>
        <p:spPr>
          <a:xfrm>
            <a:off x="2771800" y="2808645"/>
            <a:ext cx="5987008" cy="1841252"/>
          </a:xfrm>
        </p:spPr>
        <p:txBody>
          <a:bodyPr>
            <a:normAutofit/>
          </a:bodyPr>
          <a:lstStyle/>
          <a:p>
            <a:pPr marL="0" indent="0">
              <a:buNone/>
            </a:pPr>
            <a:r>
              <a:rPr lang="en-US" sz="1600" dirty="0"/>
              <a:t> By:</a:t>
            </a:r>
          </a:p>
          <a:p>
            <a:r>
              <a:rPr lang="en-US" sz="1600" dirty="0"/>
              <a:t>111056 Shreerang Mhatre</a:t>
            </a:r>
          </a:p>
          <a:p>
            <a:r>
              <a:rPr lang="en-US" sz="1600" dirty="0"/>
              <a:t>111057 Harshvardhan S  Patil</a:t>
            </a:r>
          </a:p>
          <a:p>
            <a:r>
              <a:rPr lang="en-US" sz="1600" dirty="0"/>
              <a:t>111060 Aman Singh</a:t>
            </a:r>
          </a:p>
          <a:p>
            <a:r>
              <a:rPr lang="en-US" sz="1600" dirty="0"/>
              <a:t>111049 Paresh Patil</a:t>
            </a:r>
          </a:p>
        </p:txBody>
      </p:sp>
    </p:spTree>
    <p:extLst>
      <p:ext uri="{BB962C8B-B14F-4D97-AF65-F5344CB8AC3E}">
        <p14:creationId xmlns:p14="http://schemas.microsoft.com/office/powerpoint/2010/main" val="822293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2CC323-2DCF-4F2C-91FA-3B0B41713D2D}"/>
              </a:ext>
            </a:extLst>
          </p:cNvPr>
          <p:cNvSpPr>
            <a:spLocks noGrp="1"/>
          </p:cNvSpPr>
          <p:nvPr>
            <p:ph type="title" idx="4294967295"/>
          </p:nvPr>
        </p:nvSpPr>
        <p:spPr/>
        <p:txBody>
          <a:bodyPr/>
          <a:lstStyle/>
          <a:p>
            <a:endParaRPr lang="en-IN" dirty="0"/>
          </a:p>
        </p:txBody>
      </p:sp>
      <p:sp>
        <p:nvSpPr>
          <p:cNvPr id="3" name="Content Placeholder 2">
            <a:extLst>
              <a:ext uri="{FF2B5EF4-FFF2-40B4-BE49-F238E27FC236}">
                <a16:creationId xmlns:a16="http://schemas.microsoft.com/office/drawing/2014/main" id="{F2D7090B-ECDD-43A0-8F93-354E8F6E5707}"/>
              </a:ext>
            </a:extLst>
          </p:cNvPr>
          <p:cNvSpPr>
            <a:spLocks noGrp="1"/>
          </p:cNvSpPr>
          <p:nvPr>
            <p:ph idx="4294967295"/>
          </p:nvPr>
        </p:nvSpPr>
        <p:spPr/>
        <p:txBody>
          <a:bodyPr/>
          <a:lstStyle/>
          <a:p>
            <a:endParaRPr lang="en-IN"/>
          </a:p>
        </p:txBody>
      </p:sp>
      <p:pic>
        <p:nvPicPr>
          <p:cNvPr id="4" name="Picture 3">
            <a:extLst>
              <a:ext uri="{FF2B5EF4-FFF2-40B4-BE49-F238E27FC236}">
                <a16:creationId xmlns:a16="http://schemas.microsoft.com/office/drawing/2014/main" id="{5E7DAD5E-8B10-40C7-A49E-F7EA409CB86E}"/>
              </a:ext>
            </a:extLst>
          </p:cNvPr>
          <p:cNvPicPr>
            <a:picLocks noChangeAspect="1"/>
          </p:cNvPicPr>
          <p:nvPr/>
        </p:nvPicPr>
        <p:blipFill>
          <a:blip r:embed="rId2"/>
          <a:stretch>
            <a:fillRect/>
          </a:stretch>
        </p:blipFill>
        <p:spPr>
          <a:xfrm>
            <a:off x="107504" y="181985"/>
            <a:ext cx="8856983" cy="4779531"/>
          </a:xfrm>
          <a:prstGeom prst="rect">
            <a:avLst/>
          </a:prstGeom>
        </p:spPr>
      </p:pic>
    </p:spTree>
    <p:extLst>
      <p:ext uri="{BB962C8B-B14F-4D97-AF65-F5344CB8AC3E}">
        <p14:creationId xmlns:p14="http://schemas.microsoft.com/office/powerpoint/2010/main" val="12810989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D6B32-30C7-4438-A675-27F8A2D8396C}"/>
              </a:ext>
            </a:extLst>
          </p:cNvPr>
          <p:cNvSpPr>
            <a:spLocks noGrp="1"/>
          </p:cNvSpPr>
          <p:nvPr>
            <p:ph type="title" idx="4294967295"/>
          </p:nvPr>
        </p:nvSpPr>
        <p:spPr/>
        <p:txBody>
          <a:bodyPr/>
          <a:lstStyle/>
          <a:p>
            <a:r>
              <a:rPr lang="en-IN" b="0" i="0" dirty="0">
                <a:effectLst/>
              </a:rPr>
              <a:t>About SDG</a:t>
            </a:r>
            <a:endParaRPr lang="en-IN" dirty="0"/>
          </a:p>
        </p:txBody>
      </p:sp>
      <p:sp>
        <p:nvSpPr>
          <p:cNvPr id="3" name="Content Placeholder 2">
            <a:extLst>
              <a:ext uri="{FF2B5EF4-FFF2-40B4-BE49-F238E27FC236}">
                <a16:creationId xmlns:a16="http://schemas.microsoft.com/office/drawing/2014/main" id="{BEDFBF8F-31C6-42AF-BB7A-9F5005C34E6F}"/>
              </a:ext>
            </a:extLst>
          </p:cNvPr>
          <p:cNvSpPr>
            <a:spLocks noGrp="1"/>
          </p:cNvSpPr>
          <p:nvPr>
            <p:ph idx="4294967295"/>
          </p:nvPr>
        </p:nvSpPr>
        <p:spPr>
          <a:xfrm>
            <a:off x="2627784" y="1203598"/>
            <a:ext cx="5987008" cy="2890416"/>
          </a:xfrm>
        </p:spPr>
        <p:txBody>
          <a:bodyPr>
            <a:normAutofit/>
          </a:bodyPr>
          <a:lstStyle/>
          <a:p>
            <a:pPr marL="0" indent="0">
              <a:buNone/>
            </a:pPr>
            <a:r>
              <a:rPr lang="en-US" sz="2000" b="0" i="0" dirty="0">
                <a:effectLst/>
                <a:latin typeface="Source Sans Pro" panose="020B0503030403020204" pitchFamily="34" charset="0"/>
              </a:rPr>
              <a:t>            The Sustainable Development Goals are the blueprint to achieve a better and more sustainable future for all. They address the global challenges we face, including those related to poverty, inequality, climate change, environmental degradation, peace and justice. The 17 Goals are all interconnected, and in order to leave no one behind, it is important that we achieve them all by 2030. </a:t>
            </a:r>
            <a:endParaRPr lang="en-IN" sz="2000" dirty="0"/>
          </a:p>
        </p:txBody>
      </p:sp>
    </p:spTree>
    <p:extLst>
      <p:ext uri="{BB962C8B-B14F-4D97-AF65-F5344CB8AC3E}">
        <p14:creationId xmlns:p14="http://schemas.microsoft.com/office/powerpoint/2010/main" val="35792752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2C52BE-3750-43F4-81BF-DC2914973ECC}"/>
              </a:ext>
            </a:extLst>
          </p:cNvPr>
          <p:cNvSpPr>
            <a:spLocks noGrp="1"/>
          </p:cNvSpPr>
          <p:nvPr>
            <p:ph type="title" idx="4294967295"/>
          </p:nvPr>
        </p:nvSpPr>
        <p:spPr>
          <a:xfrm>
            <a:off x="2699792" y="267494"/>
            <a:ext cx="5987008" cy="857250"/>
          </a:xfrm>
        </p:spPr>
        <p:txBody>
          <a:bodyPr/>
          <a:lstStyle/>
          <a:p>
            <a:r>
              <a:rPr lang="en-IN" b="0" i="0" dirty="0">
                <a:effectLst/>
              </a:rPr>
              <a:t>What do they do?</a:t>
            </a:r>
            <a:endParaRPr lang="en-IN" dirty="0"/>
          </a:p>
        </p:txBody>
      </p:sp>
      <p:sp>
        <p:nvSpPr>
          <p:cNvPr id="3" name="Content Placeholder 2">
            <a:extLst>
              <a:ext uri="{FF2B5EF4-FFF2-40B4-BE49-F238E27FC236}">
                <a16:creationId xmlns:a16="http://schemas.microsoft.com/office/drawing/2014/main" id="{A6BB12F6-9556-4413-84EB-D0CBC5B510F8}"/>
              </a:ext>
            </a:extLst>
          </p:cNvPr>
          <p:cNvSpPr>
            <a:spLocks noGrp="1"/>
          </p:cNvSpPr>
          <p:nvPr>
            <p:ph idx="4294967295"/>
          </p:nvPr>
        </p:nvSpPr>
        <p:spPr>
          <a:xfrm>
            <a:off x="2771800" y="1203598"/>
            <a:ext cx="6120680" cy="3672408"/>
          </a:xfrm>
        </p:spPr>
        <p:txBody>
          <a:bodyPr>
            <a:noAutofit/>
          </a:bodyPr>
          <a:lstStyle/>
          <a:p>
            <a:pPr marL="0" indent="0">
              <a:buNone/>
            </a:pPr>
            <a:r>
              <a:rPr lang="en-US" sz="2000" b="0" i="0" dirty="0">
                <a:effectLst/>
                <a:latin typeface="+mj-lt"/>
              </a:rPr>
              <a:t>       The Sustainable Development Goals are a universal call to action to end poverty, protect the planet and improve the lives and prospects of everyone, everywhere. The 17 Goals were adopted by all UN Member States in 2015, as part of the 2030 Agenda for Sustainable Development which set out a 15-year plan to achieve the Goals. </a:t>
            </a:r>
          </a:p>
          <a:p>
            <a:pPr marL="0" indent="0">
              <a:buNone/>
            </a:pPr>
            <a:r>
              <a:rPr lang="en-US" sz="2000" dirty="0">
                <a:latin typeface="+mj-lt"/>
              </a:rPr>
              <a:t>        </a:t>
            </a:r>
            <a:r>
              <a:rPr lang="en-US" sz="2000" b="0" i="0" dirty="0">
                <a:effectLst/>
                <a:latin typeface="+mj-lt"/>
              </a:rPr>
              <a:t>Today, progress is being made in many places, but, overall, action to meet the Goals is not yet advancing at the speed or scale required. 2020 needs to usher in a decade of ambitious action to deliver the Goals by 2030.</a:t>
            </a:r>
            <a:endParaRPr lang="en-IN" sz="2000" dirty="0">
              <a:latin typeface="+mj-lt"/>
            </a:endParaRPr>
          </a:p>
        </p:txBody>
      </p:sp>
    </p:spTree>
    <p:extLst>
      <p:ext uri="{BB962C8B-B14F-4D97-AF65-F5344CB8AC3E}">
        <p14:creationId xmlns:p14="http://schemas.microsoft.com/office/powerpoint/2010/main" val="28439396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452CE-4118-44CD-B345-28CE6E49E9B5}"/>
              </a:ext>
            </a:extLst>
          </p:cNvPr>
          <p:cNvSpPr>
            <a:spLocks noGrp="1"/>
          </p:cNvSpPr>
          <p:nvPr>
            <p:ph type="title" idx="4294967295"/>
          </p:nvPr>
        </p:nvSpPr>
        <p:spPr>
          <a:xfrm>
            <a:off x="1475656" y="123478"/>
            <a:ext cx="8229600" cy="857250"/>
          </a:xfrm>
        </p:spPr>
        <p:txBody>
          <a:bodyPr/>
          <a:lstStyle/>
          <a:p>
            <a:r>
              <a:rPr lang="en-IN" b="0" i="0" dirty="0">
                <a:effectLst/>
              </a:rPr>
              <a:t>Why was it created ?</a:t>
            </a:r>
            <a:endParaRPr lang="en-IN" dirty="0"/>
          </a:p>
        </p:txBody>
      </p:sp>
      <p:sp>
        <p:nvSpPr>
          <p:cNvPr id="3" name="Content Placeholder 2">
            <a:extLst>
              <a:ext uri="{FF2B5EF4-FFF2-40B4-BE49-F238E27FC236}">
                <a16:creationId xmlns:a16="http://schemas.microsoft.com/office/drawing/2014/main" id="{E0B4F37A-394C-4BD4-858C-CCD94394FFEA}"/>
              </a:ext>
            </a:extLst>
          </p:cNvPr>
          <p:cNvSpPr>
            <a:spLocks noGrp="1"/>
          </p:cNvSpPr>
          <p:nvPr>
            <p:ph idx="4294967295"/>
          </p:nvPr>
        </p:nvSpPr>
        <p:spPr>
          <a:xfrm>
            <a:off x="2699792" y="1131590"/>
            <a:ext cx="6120680" cy="3788696"/>
          </a:xfrm>
        </p:spPr>
        <p:txBody>
          <a:bodyPr>
            <a:normAutofit fontScale="62500" lnSpcReduction="20000"/>
          </a:bodyPr>
          <a:lstStyle/>
          <a:p>
            <a:pPr marL="0" indent="0">
              <a:buNone/>
            </a:pPr>
            <a:r>
              <a:rPr lang="en-US" b="0" i="0" dirty="0">
                <a:effectLst/>
                <a:latin typeface="+mj-lt"/>
              </a:rPr>
              <a:t>         The day to day running of cities is a complicated business. Bootstrapped budgets, burdensome procurement processes, and a dearth of talent make it extremely difficult to execute efficiently. Add to that an ever growing list of challenges- choked transportation system too often coupled with a lack of affordable housing or accessible public spaces; inequality and injustice and climate change, whether or not city managers choose to address them. For those charged with finding problem to these solutions to these issues, a finger wagging about what your priorities should be can be pretty annoying. But that is exactly SDG do. And they are long overdue</a:t>
            </a:r>
            <a:endParaRPr lang="en-IN" dirty="0">
              <a:latin typeface="+mj-lt"/>
            </a:endParaRPr>
          </a:p>
        </p:txBody>
      </p:sp>
    </p:spTree>
    <p:extLst>
      <p:ext uri="{BB962C8B-B14F-4D97-AF65-F5344CB8AC3E}">
        <p14:creationId xmlns:p14="http://schemas.microsoft.com/office/powerpoint/2010/main" val="17977217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287BAC9-CF14-47DF-9E9E-56C520733CCE}"/>
              </a:ext>
            </a:extLst>
          </p:cNvPr>
          <p:cNvPicPr>
            <a:picLocks noChangeAspect="1"/>
          </p:cNvPicPr>
          <p:nvPr/>
        </p:nvPicPr>
        <p:blipFill>
          <a:blip r:embed="rId2"/>
          <a:stretch>
            <a:fillRect/>
          </a:stretch>
        </p:blipFill>
        <p:spPr>
          <a:xfrm>
            <a:off x="269779" y="193335"/>
            <a:ext cx="8604442" cy="4756829"/>
          </a:xfrm>
          <a:prstGeom prst="rect">
            <a:avLst/>
          </a:prstGeom>
        </p:spPr>
      </p:pic>
    </p:spTree>
    <p:extLst>
      <p:ext uri="{BB962C8B-B14F-4D97-AF65-F5344CB8AC3E}">
        <p14:creationId xmlns:p14="http://schemas.microsoft.com/office/powerpoint/2010/main" val="13784462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71D5CC-26C0-483A-80B6-7F2FB02EB1CB}"/>
              </a:ext>
            </a:extLst>
          </p:cNvPr>
          <p:cNvSpPr>
            <a:spLocks noGrp="1"/>
          </p:cNvSpPr>
          <p:nvPr>
            <p:ph type="title" idx="4294967295"/>
          </p:nvPr>
        </p:nvSpPr>
        <p:spPr>
          <a:xfrm>
            <a:off x="2699792" y="51470"/>
            <a:ext cx="5987008" cy="857250"/>
          </a:xfrm>
        </p:spPr>
        <p:txBody>
          <a:bodyPr/>
          <a:lstStyle/>
          <a:p>
            <a:r>
              <a:rPr lang="en-IN" b="0" i="0" dirty="0">
                <a:effectLst/>
              </a:rPr>
              <a:t>Why SDG 7 ?</a:t>
            </a:r>
            <a:endParaRPr lang="en-IN" dirty="0"/>
          </a:p>
        </p:txBody>
      </p:sp>
      <p:sp>
        <p:nvSpPr>
          <p:cNvPr id="3" name="Content Placeholder 2">
            <a:extLst>
              <a:ext uri="{FF2B5EF4-FFF2-40B4-BE49-F238E27FC236}">
                <a16:creationId xmlns:a16="http://schemas.microsoft.com/office/drawing/2014/main" id="{E751492D-212D-4285-893C-B8CB8369B948}"/>
              </a:ext>
            </a:extLst>
          </p:cNvPr>
          <p:cNvSpPr>
            <a:spLocks noGrp="1"/>
          </p:cNvSpPr>
          <p:nvPr>
            <p:ph idx="4294967295"/>
          </p:nvPr>
        </p:nvSpPr>
        <p:spPr>
          <a:xfrm>
            <a:off x="2555776" y="987574"/>
            <a:ext cx="6696744" cy="3823518"/>
          </a:xfrm>
        </p:spPr>
        <p:txBody>
          <a:bodyPr>
            <a:normAutofit fontScale="62500" lnSpcReduction="20000"/>
          </a:bodyPr>
          <a:lstStyle/>
          <a:p>
            <a:pPr marL="0" indent="0">
              <a:buNone/>
            </a:pPr>
            <a:r>
              <a:rPr lang="en-US" b="0" i="0" dirty="0">
                <a:effectLst/>
                <a:latin typeface="+mj-lt"/>
              </a:rPr>
              <a:t> • Between 2000 and 2016, the number of people with        </a:t>
            </a:r>
          </a:p>
          <a:p>
            <a:pPr marL="0" indent="0">
              <a:buNone/>
            </a:pPr>
            <a:r>
              <a:rPr lang="en-US" dirty="0">
                <a:latin typeface="+mj-lt"/>
              </a:rPr>
              <a:t>    </a:t>
            </a:r>
            <a:r>
              <a:rPr lang="en-US" b="0" i="0" dirty="0">
                <a:effectLst/>
                <a:latin typeface="+mj-lt"/>
              </a:rPr>
              <a:t>electricity increased from 78 to 87 percent, and the </a:t>
            </a:r>
          </a:p>
          <a:p>
            <a:pPr marL="0" indent="0">
              <a:buNone/>
            </a:pPr>
            <a:r>
              <a:rPr lang="en-US" dirty="0">
                <a:latin typeface="+mj-lt"/>
              </a:rPr>
              <a:t>    </a:t>
            </a:r>
            <a:r>
              <a:rPr lang="en-US" b="0" i="0" dirty="0">
                <a:effectLst/>
                <a:latin typeface="+mj-lt"/>
              </a:rPr>
              <a:t>numbers without electricity dipped to just below one billion.</a:t>
            </a:r>
          </a:p>
          <a:p>
            <a:pPr marL="0" indent="0">
              <a:buNone/>
            </a:pPr>
            <a:r>
              <a:rPr lang="en-US" b="0" i="0" dirty="0">
                <a:effectLst/>
                <a:latin typeface="+mj-lt"/>
              </a:rPr>
              <a:t> • Yet as the population continues to grow, so will the demand   </a:t>
            </a:r>
          </a:p>
          <a:p>
            <a:pPr marL="0" indent="0">
              <a:buNone/>
            </a:pPr>
            <a:r>
              <a:rPr lang="en-US" dirty="0">
                <a:latin typeface="+mj-lt"/>
              </a:rPr>
              <a:t>    </a:t>
            </a:r>
            <a:r>
              <a:rPr lang="en-US" b="0" i="0" dirty="0">
                <a:effectLst/>
                <a:latin typeface="+mj-lt"/>
              </a:rPr>
              <a:t>for cheap energy, and an economy reliant on fossil fuels is </a:t>
            </a:r>
          </a:p>
          <a:p>
            <a:pPr marL="0" indent="0">
              <a:buNone/>
            </a:pPr>
            <a:r>
              <a:rPr lang="en-US" dirty="0">
                <a:latin typeface="+mj-lt"/>
              </a:rPr>
              <a:t>    </a:t>
            </a:r>
            <a:r>
              <a:rPr lang="en-US" b="0" i="0" dirty="0">
                <a:effectLst/>
                <a:latin typeface="+mj-lt"/>
              </a:rPr>
              <a:t>creating drastic changes to our climate. </a:t>
            </a:r>
          </a:p>
          <a:p>
            <a:pPr marL="0" indent="0">
              <a:buNone/>
            </a:pPr>
            <a:r>
              <a:rPr lang="en-US" b="0" i="0" dirty="0">
                <a:effectLst/>
                <a:latin typeface="+mj-lt"/>
              </a:rPr>
              <a:t>•  Investing in solar, wind and thermal power, improving  </a:t>
            </a:r>
          </a:p>
          <a:p>
            <a:pPr marL="0" indent="0">
              <a:buNone/>
            </a:pPr>
            <a:r>
              <a:rPr lang="en-US" dirty="0">
                <a:latin typeface="+mj-lt"/>
              </a:rPr>
              <a:t>    </a:t>
            </a:r>
            <a:r>
              <a:rPr lang="en-US" b="0" i="0" dirty="0">
                <a:effectLst/>
                <a:latin typeface="+mj-lt"/>
              </a:rPr>
              <a:t>energy productivity, and ensuring energy for all is vital if we </a:t>
            </a:r>
          </a:p>
          <a:p>
            <a:pPr marL="0" indent="0">
              <a:buNone/>
            </a:pPr>
            <a:r>
              <a:rPr lang="en-US" dirty="0">
                <a:latin typeface="+mj-lt"/>
              </a:rPr>
              <a:t>    </a:t>
            </a:r>
            <a:r>
              <a:rPr lang="en-US" b="0" i="0" dirty="0">
                <a:effectLst/>
                <a:latin typeface="+mj-lt"/>
              </a:rPr>
              <a:t>are to achieve SDG 7 by 2030. </a:t>
            </a:r>
          </a:p>
          <a:p>
            <a:pPr marL="0" indent="0">
              <a:buNone/>
            </a:pPr>
            <a:r>
              <a:rPr lang="en-US" b="0" i="0" dirty="0">
                <a:effectLst/>
                <a:latin typeface="+mj-lt"/>
              </a:rPr>
              <a:t>•  Expanding infrastructure and upgrading technology to </a:t>
            </a:r>
          </a:p>
          <a:p>
            <a:pPr marL="0" indent="0">
              <a:buNone/>
            </a:pPr>
            <a:r>
              <a:rPr lang="en-US" dirty="0">
                <a:latin typeface="+mj-lt"/>
              </a:rPr>
              <a:t>    </a:t>
            </a:r>
            <a:r>
              <a:rPr lang="en-US" b="0" i="0" dirty="0">
                <a:effectLst/>
                <a:latin typeface="+mj-lt"/>
              </a:rPr>
              <a:t>provide clean and more efficient energy in all countries will </a:t>
            </a:r>
          </a:p>
          <a:p>
            <a:pPr marL="0" indent="0">
              <a:buNone/>
            </a:pPr>
            <a:r>
              <a:rPr lang="en-US" dirty="0">
                <a:latin typeface="+mj-lt"/>
              </a:rPr>
              <a:t>    </a:t>
            </a:r>
            <a:r>
              <a:rPr lang="en-US" b="0" i="0" dirty="0">
                <a:effectLst/>
                <a:latin typeface="+mj-lt"/>
              </a:rPr>
              <a:t>encourage growth and help the environment.</a:t>
            </a:r>
            <a:endParaRPr lang="en-IN" dirty="0">
              <a:latin typeface="+mj-lt"/>
            </a:endParaRPr>
          </a:p>
        </p:txBody>
      </p:sp>
    </p:spTree>
    <p:extLst>
      <p:ext uri="{BB962C8B-B14F-4D97-AF65-F5344CB8AC3E}">
        <p14:creationId xmlns:p14="http://schemas.microsoft.com/office/powerpoint/2010/main" val="23715212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E179B-1E14-4131-A751-01443BC7D55C}"/>
              </a:ext>
            </a:extLst>
          </p:cNvPr>
          <p:cNvSpPr>
            <a:spLocks noGrp="1"/>
          </p:cNvSpPr>
          <p:nvPr>
            <p:ph type="title" idx="4294967295"/>
          </p:nvPr>
        </p:nvSpPr>
        <p:spPr>
          <a:xfrm>
            <a:off x="2771800" y="155267"/>
            <a:ext cx="6131024" cy="857250"/>
          </a:xfrm>
        </p:spPr>
        <p:txBody>
          <a:bodyPr>
            <a:normAutofit fontScale="90000"/>
          </a:bodyPr>
          <a:lstStyle/>
          <a:p>
            <a:r>
              <a:rPr lang="en-IN" b="0" i="0" dirty="0">
                <a:effectLst/>
              </a:rPr>
              <a:t>Affordable and Clean energy</a:t>
            </a:r>
            <a:endParaRPr lang="en-IN" dirty="0"/>
          </a:p>
        </p:txBody>
      </p:sp>
      <p:sp>
        <p:nvSpPr>
          <p:cNvPr id="3" name="Content Placeholder 2">
            <a:extLst>
              <a:ext uri="{FF2B5EF4-FFF2-40B4-BE49-F238E27FC236}">
                <a16:creationId xmlns:a16="http://schemas.microsoft.com/office/drawing/2014/main" id="{6DB584C6-0648-4157-89AF-2A4E837C385C}"/>
              </a:ext>
            </a:extLst>
          </p:cNvPr>
          <p:cNvSpPr>
            <a:spLocks noGrp="1"/>
          </p:cNvSpPr>
          <p:nvPr>
            <p:ph idx="4294967295"/>
          </p:nvPr>
        </p:nvSpPr>
        <p:spPr>
          <a:xfrm>
            <a:off x="2843808" y="1131590"/>
            <a:ext cx="5987008" cy="3394472"/>
          </a:xfrm>
        </p:spPr>
        <p:txBody>
          <a:bodyPr>
            <a:normAutofit/>
          </a:bodyPr>
          <a:lstStyle/>
          <a:p>
            <a:pPr marL="0" indent="0">
              <a:buNone/>
            </a:pPr>
            <a:r>
              <a:rPr lang="en-US" sz="2000" b="0" i="0" dirty="0">
                <a:effectLst/>
                <a:latin typeface="+mj-lt"/>
              </a:rPr>
              <a:t>• Renewable energy solutions are becoming cheaper,   </a:t>
            </a:r>
          </a:p>
          <a:p>
            <a:pPr marL="0" indent="0">
              <a:buNone/>
            </a:pPr>
            <a:r>
              <a:rPr lang="en-US" sz="2000" dirty="0">
                <a:latin typeface="+mj-lt"/>
              </a:rPr>
              <a:t>   </a:t>
            </a:r>
            <a:r>
              <a:rPr lang="en-US" sz="2000" b="0" i="0" dirty="0">
                <a:effectLst/>
                <a:latin typeface="+mj-lt"/>
              </a:rPr>
              <a:t>more reliable and more efficient every day. </a:t>
            </a:r>
          </a:p>
          <a:p>
            <a:pPr marL="0" indent="0">
              <a:buNone/>
            </a:pPr>
            <a:r>
              <a:rPr lang="en-US" sz="2000" b="0" i="0" dirty="0">
                <a:effectLst/>
                <a:latin typeface="+mj-lt"/>
              </a:rPr>
              <a:t>• Our current reliance on fossil fuels is unsustainable  </a:t>
            </a:r>
          </a:p>
          <a:p>
            <a:pPr marL="0" indent="0">
              <a:buNone/>
            </a:pPr>
            <a:r>
              <a:rPr lang="en-US" sz="2000" dirty="0">
                <a:latin typeface="+mj-lt"/>
              </a:rPr>
              <a:t>   </a:t>
            </a:r>
            <a:r>
              <a:rPr lang="en-US" sz="2000" b="0" i="0" dirty="0">
                <a:effectLst/>
                <a:latin typeface="+mj-lt"/>
              </a:rPr>
              <a:t>and harmful to the planet, which is why we have to </a:t>
            </a:r>
          </a:p>
          <a:p>
            <a:pPr marL="0" indent="0">
              <a:buNone/>
            </a:pPr>
            <a:r>
              <a:rPr lang="en-US" sz="2000" dirty="0">
                <a:latin typeface="+mj-lt"/>
              </a:rPr>
              <a:t>   </a:t>
            </a:r>
            <a:r>
              <a:rPr lang="en-US" sz="2000" b="0" i="0" dirty="0">
                <a:effectLst/>
                <a:latin typeface="+mj-lt"/>
              </a:rPr>
              <a:t>change the way we produce and consume energy. </a:t>
            </a:r>
          </a:p>
          <a:p>
            <a:pPr marL="0" indent="0">
              <a:buNone/>
            </a:pPr>
            <a:r>
              <a:rPr lang="en-US" sz="2000" b="0" i="0" dirty="0">
                <a:effectLst/>
                <a:latin typeface="+mj-lt"/>
              </a:rPr>
              <a:t>• Implementing these new energy solutions as fast as </a:t>
            </a:r>
          </a:p>
          <a:p>
            <a:pPr marL="0" indent="0">
              <a:buNone/>
            </a:pPr>
            <a:r>
              <a:rPr lang="en-US" sz="2000" dirty="0">
                <a:latin typeface="+mj-lt"/>
              </a:rPr>
              <a:t>   </a:t>
            </a:r>
            <a:r>
              <a:rPr lang="en-US" sz="2000" b="0" i="0" dirty="0">
                <a:effectLst/>
                <a:latin typeface="+mj-lt"/>
              </a:rPr>
              <a:t>possible is essential to counter climate change, one of </a:t>
            </a:r>
          </a:p>
          <a:p>
            <a:pPr marL="0" indent="0">
              <a:buNone/>
            </a:pPr>
            <a:r>
              <a:rPr lang="en-US" sz="2000" dirty="0">
                <a:latin typeface="+mj-lt"/>
              </a:rPr>
              <a:t>   </a:t>
            </a:r>
            <a:r>
              <a:rPr lang="en-US" sz="2000" b="0" i="0" dirty="0">
                <a:effectLst/>
                <a:latin typeface="+mj-lt"/>
              </a:rPr>
              <a:t>the biggest threats to our own survival.</a:t>
            </a:r>
            <a:endParaRPr lang="en-IN" sz="2000" dirty="0">
              <a:latin typeface="+mj-lt"/>
            </a:endParaRPr>
          </a:p>
        </p:txBody>
      </p:sp>
      <p:pic>
        <p:nvPicPr>
          <p:cNvPr id="5" name="Picture 4">
            <a:extLst>
              <a:ext uri="{FF2B5EF4-FFF2-40B4-BE49-F238E27FC236}">
                <a16:creationId xmlns:a16="http://schemas.microsoft.com/office/drawing/2014/main" id="{02BA879F-9C2B-427B-89B2-41D87C7A3464}"/>
              </a:ext>
            </a:extLst>
          </p:cNvPr>
          <p:cNvPicPr>
            <a:picLocks noChangeAspect="1"/>
          </p:cNvPicPr>
          <p:nvPr/>
        </p:nvPicPr>
        <p:blipFill>
          <a:blip r:embed="rId2"/>
          <a:stretch>
            <a:fillRect/>
          </a:stretch>
        </p:blipFill>
        <p:spPr>
          <a:xfrm>
            <a:off x="29888" y="272542"/>
            <a:ext cx="2656808" cy="4598416"/>
          </a:xfrm>
          <a:prstGeom prst="rect">
            <a:avLst/>
          </a:prstGeom>
        </p:spPr>
      </p:pic>
    </p:spTree>
    <p:extLst>
      <p:ext uri="{BB962C8B-B14F-4D97-AF65-F5344CB8AC3E}">
        <p14:creationId xmlns:p14="http://schemas.microsoft.com/office/powerpoint/2010/main" val="2202948117"/>
      </p:ext>
    </p:extLst>
  </p:cSld>
  <p:clrMapOvr>
    <a:masterClrMapping/>
  </p:clrMapOvr>
</p:sld>
</file>

<file path=ppt/theme/theme1.xml><?xml version="1.0" encoding="utf-8"?>
<a:theme xmlns:a="http://schemas.openxmlformats.org/drawingml/2006/main" name="184">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743</Template>
  <TotalTime>148</TotalTime>
  <Words>1243</Words>
  <Application>Microsoft Office PowerPoint</Application>
  <PresentationFormat>On-screen Show (16:9)</PresentationFormat>
  <Paragraphs>85</Paragraphs>
  <Slides>19</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vt:i4>
      </vt:variant>
    </vt:vector>
  </HeadingPairs>
  <TitlesOfParts>
    <vt:vector size="24" baseType="lpstr">
      <vt:lpstr>Arial</vt:lpstr>
      <vt:lpstr>Calibri</vt:lpstr>
      <vt:lpstr>CommercialScript BT</vt:lpstr>
      <vt:lpstr>Source Sans Pro</vt:lpstr>
      <vt:lpstr>184</vt:lpstr>
      <vt:lpstr>Sustainable Development</vt:lpstr>
      <vt:lpstr>Sustainable Development Affordable and Clean Energy</vt:lpstr>
      <vt:lpstr>PowerPoint Presentation</vt:lpstr>
      <vt:lpstr>About SDG</vt:lpstr>
      <vt:lpstr>What do they do?</vt:lpstr>
      <vt:lpstr>Why was it created ?</vt:lpstr>
      <vt:lpstr>PowerPoint Presentation</vt:lpstr>
      <vt:lpstr>Why SDG 7 ?</vt:lpstr>
      <vt:lpstr>Affordable and Clean energy</vt:lpstr>
      <vt:lpstr>Title</vt:lpstr>
      <vt:lpstr>India and Goal 7</vt:lpstr>
      <vt:lpstr>Challenges</vt:lpstr>
      <vt:lpstr>PowerPoint Presentation</vt:lpstr>
      <vt:lpstr>National Solar Mission</vt:lpstr>
      <vt:lpstr>Target for National Solar Mission </vt:lpstr>
      <vt:lpstr>PowerPoint Presentation</vt:lpstr>
      <vt:lpstr>One Sun One World One Grid (OSOWOG)</vt:lpstr>
      <vt:lpstr>PowerPoint Presentation</vt:lpstr>
      <vt:lpstr>Thankyou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Sustainable Devlopment</dc:title>
  <dc:creator>Shreerang Mhatre</dc:creator>
  <cp:lastModifiedBy>Shreerang Mhatre</cp:lastModifiedBy>
  <cp:revision>13</cp:revision>
  <dcterms:created xsi:type="dcterms:W3CDTF">2022-06-11T14:26:13Z</dcterms:created>
  <dcterms:modified xsi:type="dcterms:W3CDTF">2022-06-13T10:41:40Z</dcterms:modified>
</cp:coreProperties>
</file>